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notesMasterIdLst>
    <p:notesMasterId r:id="rId19"/>
  </p:notesMasterIdLst>
  <p:sldIdLst>
    <p:sldId id="256" r:id="rId2"/>
    <p:sldId id="260" r:id="rId3"/>
    <p:sldId id="261" r:id="rId4"/>
    <p:sldId id="262" r:id="rId5"/>
    <p:sldId id="263" r:id="rId6"/>
    <p:sldId id="264" r:id="rId7"/>
    <p:sldId id="265" r:id="rId8"/>
    <p:sldId id="266" r:id="rId9"/>
    <p:sldId id="267" r:id="rId10"/>
    <p:sldId id="268" r:id="rId11"/>
    <p:sldId id="269" r:id="rId12"/>
    <p:sldId id="270" r:id="rId13"/>
    <p:sldId id="257" r:id="rId14"/>
    <p:sldId id="259" r:id="rId15"/>
    <p:sldId id="272" r:id="rId16"/>
    <p:sldId id="258" r:id="rId17"/>
    <p:sldId id="271" r:id="rId18"/>
  </p:sldIdLst>
  <p:sldSz cx="18288000" cy="10287000"/>
  <p:notesSz cx="6858000" cy="9144000"/>
  <p:embeddedFontLst>
    <p:embeddedFont>
      <p:font typeface="Hagrid Text" panose="020B0604020202020204" charset="0"/>
      <p:regular r:id="rId20"/>
    </p:embeddedFont>
    <p:embeddedFont>
      <p:font typeface="Hagrid Text Bold" panose="020B0604020202020204" charset="0"/>
      <p:regular r:id="rId21"/>
    </p:embeddedFont>
    <p:embeddedFont>
      <p:font typeface="TAN Headline" panose="020B0604020202020204" charset="0"/>
      <p:regular r:id="rId2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985" autoAdjust="0"/>
    <p:restoredTop sz="94622" autoAdjust="0"/>
  </p:normalViewPr>
  <p:slideViewPr>
    <p:cSldViewPr>
      <p:cViewPr varScale="1">
        <p:scale>
          <a:sx n="43" d="100"/>
          <a:sy n="43" d="100"/>
        </p:scale>
        <p:origin x="876" y="3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font" Target="fonts/font2.fntdata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font" Target="fonts/font1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font" Target="fonts/font3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AC1C30A-526D-4FF0-ACCD-E746D218F001}" type="datetimeFigureOut">
              <a:rPr lang="en-ID" smtClean="0"/>
              <a:t>16/05/2025</a:t>
            </a:fld>
            <a:endParaRPr lang="en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2614C-2846-4CB9-B693-F10107931502}" type="slidenum">
              <a:rPr lang="en-ID" smtClean="0"/>
              <a:t>‹#›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4633721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8F2614C-2846-4CB9-B693-F10107931502}" type="slidenum">
              <a:rPr lang="en-ID" smtClean="0"/>
              <a:t>12</a:t>
            </a:fld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6081844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5/16/2025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18" Type="http://schemas.openxmlformats.org/officeDocument/2006/relationships/image" Target="../media/image1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17" Type="http://schemas.openxmlformats.org/officeDocument/2006/relationships/image" Target="../media/image16.svg"/><Relationship Id="rId2" Type="http://schemas.openxmlformats.org/officeDocument/2006/relationships/image" Target="../media/image1.png"/><Relationship Id="rId16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4.svg"/><Relationship Id="rId10" Type="http://schemas.openxmlformats.org/officeDocument/2006/relationships/image" Target="../media/image9.png"/><Relationship Id="rId19" Type="http://schemas.openxmlformats.org/officeDocument/2006/relationships/image" Target="../media/image18.sv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sv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sv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sv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svg"/><Relationship Id="rId4" Type="http://schemas.openxmlformats.org/officeDocument/2006/relationships/image" Target="../media/image2.svg"/><Relationship Id="rId9" Type="http://schemas.openxmlformats.org/officeDocument/2006/relationships/image" Target="../media/image7.png"/><Relationship Id="rId14" Type="http://schemas.openxmlformats.org/officeDocument/2006/relationships/image" Target="../media/image12.sv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image" Target="../media/image2.svg"/><Relationship Id="rId7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7.png"/><Relationship Id="rId5" Type="http://schemas.openxmlformats.org/officeDocument/2006/relationships/image" Target="../media/image26.jpeg"/><Relationship Id="rId10" Type="http://schemas.openxmlformats.org/officeDocument/2006/relationships/image" Target="../media/image6.svg"/><Relationship Id="rId4" Type="http://schemas.openxmlformats.org/officeDocument/2006/relationships/image" Target="../media/image25.png"/><Relationship Id="rId9" Type="http://schemas.openxmlformats.org/officeDocument/2006/relationships/image" Target="../media/image5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30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hyperlink" Target="https://quizizz.com/admin/quiz/67d7b585882835104ff0c5f2?createQuestion=COMPREHENSION&amp;tab=questions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31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hyperlink" Target="https://quizizz.com/admin/quiz/67a6e280711f9233a4d37597?searchLocale=" TargetMode="Externa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4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3.png"/><Relationship Id="rId17" Type="http://schemas.openxmlformats.org/officeDocument/2006/relationships/image" Target="../media/image18.svg"/><Relationship Id="rId2" Type="http://schemas.openxmlformats.org/officeDocument/2006/relationships/image" Target="../media/image1.png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5" Type="http://schemas.openxmlformats.org/officeDocument/2006/relationships/image" Target="../media/image16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Relationship Id="rId1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8.sv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12" Type="http://schemas.openxmlformats.org/officeDocument/2006/relationships/image" Target="../media/image1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0.svg"/><Relationship Id="rId5" Type="http://schemas.openxmlformats.org/officeDocument/2006/relationships/image" Target="../media/image4.sv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0.svg"/><Relationship Id="rId5" Type="http://schemas.openxmlformats.org/officeDocument/2006/relationships/image" Target="../media/image4.sv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20.svg"/><Relationship Id="rId5" Type="http://schemas.openxmlformats.org/officeDocument/2006/relationships/image" Target="../media/image4.svg"/><Relationship Id="rId10" Type="http://schemas.openxmlformats.org/officeDocument/2006/relationships/image" Target="../media/image1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8.svg"/><Relationship Id="rId3" Type="http://schemas.openxmlformats.org/officeDocument/2006/relationships/image" Target="../media/image22.svg"/><Relationship Id="rId7" Type="http://schemas.openxmlformats.org/officeDocument/2006/relationships/image" Target="../media/image6.svg"/><Relationship Id="rId12" Type="http://schemas.openxmlformats.org/officeDocument/2006/relationships/image" Target="../media/image17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11" Type="http://schemas.openxmlformats.org/officeDocument/2006/relationships/image" Target="../media/image10.svg"/><Relationship Id="rId5" Type="http://schemas.openxmlformats.org/officeDocument/2006/relationships/image" Target="../media/image4.sv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sv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4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4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4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4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21747" y="-78867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3033479" y="1743950"/>
            <a:ext cx="12221041" cy="7272420"/>
            <a:chOff x="0" y="0"/>
            <a:chExt cx="3218710" cy="19153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218711" cy="1915370"/>
            </a:xfrm>
            <a:custGeom>
              <a:avLst/>
              <a:gdLst/>
              <a:ahLst/>
              <a:cxnLst/>
              <a:rect l="l" t="t" r="r" b="b"/>
              <a:pathLst>
                <a:path w="3218711" h="1915370">
                  <a:moveTo>
                    <a:pt x="36109" y="0"/>
                  </a:moveTo>
                  <a:lnTo>
                    <a:pt x="3182601" y="0"/>
                  </a:lnTo>
                  <a:cubicBezTo>
                    <a:pt x="3202544" y="0"/>
                    <a:pt x="3218711" y="16167"/>
                    <a:pt x="3218711" y="36109"/>
                  </a:cubicBezTo>
                  <a:lnTo>
                    <a:pt x="3218711" y="1879261"/>
                  </a:lnTo>
                  <a:cubicBezTo>
                    <a:pt x="3218711" y="1899203"/>
                    <a:pt x="3202544" y="1915370"/>
                    <a:pt x="3182601" y="1915370"/>
                  </a:cubicBezTo>
                  <a:lnTo>
                    <a:pt x="36109" y="1915370"/>
                  </a:lnTo>
                  <a:cubicBezTo>
                    <a:pt x="16167" y="1915370"/>
                    <a:pt x="0" y="1899203"/>
                    <a:pt x="0" y="1879261"/>
                  </a:cubicBezTo>
                  <a:lnTo>
                    <a:pt x="0" y="36109"/>
                  </a:lnTo>
                  <a:cubicBezTo>
                    <a:pt x="0" y="16167"/>
                    <a:pt x="16167" y="0"/>
                    <a:pt x="36109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218710" cy="1962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524404" y="2208752"/>
            <a:ext cx="11195697" cy="5627584"/>
            <a:chOff x="0" y="0"/>
            <a:chExt cx="2948661" cy="148216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948661" cy="1482162"/>
            </a:xfrm>
            <a:custGeom>
              <a:avLst/>
              <a:gdLst/>
              <a:ahLst/>
              <a:cxnLst/>
              <a:rect l="l" t="t" r="r" b="b"/>
              <a:pathLst>
                <a:path w="2948661" h="1482162">
                  <a:moveTo>
                    <a:pt x="39416" y="0"/>
                  </a:moveTo>
                  <a:lnTo>
                    <a:pt x="2909245" y="0"/>
                  </a:lnTo>
                  <a:cubicBezTo>
                    <a:pt x="2919699" y="0"/>
                    <a:pt x="2929724" y="4153"/>
                    <a:pt x="2937116" y="11545"/>
                  </a:cubicBezTo>
                  <a:cubicBezTo>
                    <a:pt x="2944508" y="18937"/>
                    <a:pt x="2948661" y="28962"/>
                    <a:pt x="2948661" y="39416"/>
                  </a:cubicBezTo>
                  <a:lnTo>
                    <a:pt x="2948661" y="1442746"/>
                  </a:lnTo>
                  <a:cubicBezTo>
                    <a:pt x="2948661" y="1453200"/>
                    <a:pt x="2944508" y="1463225"/>
                    <a:pt x="2937116" y="1470617"/>
                  </a:cubicBezTo>
                  <a:cubicBezTo>
                    <a:pt x="2929724" y="1478009"/>
                    <a:pt x="2919699" y="1482162"/>
                    <a:pt x="2909245" y="1482162"/>
                  </a:cubicBezTo>
                  <a:lnTo>
                    <a:pt x="39416" y="1482162"/>
                  </a:lnTo>
                  <a:cubicBezTo>
                    <a:pt x="17647" y="1482162"/>
                    <a:pt x="0" y="1464515"/>
                    <a:pt x="0" y="1442746"/>
                  </a:cubicBezTo>
                  <a:lnTo>
                    <a:pt x="0" y="39416"/>
                  </a:lnTo>
                  <a:cubicBezTo>
                    <a:pt x="0" y="28962"/>
                    <a:pt x="4153" y="18937"/>
                    <a:pt x="11545" y="11545"/>
                  </a:cubicBezTo>
                  <a:cubicBezTo>
                    <a:pt x="18937" y="4153"/>
                    <a:pt x="28962" y="0"/>
                    <a:pt x="39416" y="0"/>
                  </a:cubicBezTo>
                  <a:close/>
                </a:path>
              </a:pathLst>
            </a:custGeom>
            <a:solidFill>
              <a:srgbClr val="EAEAEA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948661" cy="15297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655216" y="1507560"/>
            <a:ext cx="8977568" cy="1032832"/>
            <a:chOff x="0" y="0"/>
            <a:chExt cx="2364462" cy="27202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 rot="-574058">
            <a:off x="2686723" y="2517332"/>
            <a:ext cx="1542100" cy="1542100"/>
          </a:xfrm>
          <a:custGeom>
            <a:avLst/>
            <a:gdLst/>
            <a:ahLst/>
            <a:cxnLst/>
            <a:rect l="l" t="t" r="r" b="b"/>
            <a:pathLst>
              <a:path w="1542100" h="1542100">
                <a:moveTo>
                  <a:pt x="0" y="0"/>
                </a:moveTo>
                <a:lnTo>
                  <a:pt x="1542100" y="0"/>
                </a:lnTo>
                <a:lnTo>
                  <a:pt x="1542100" y="1542100"/>
                </a:lnTo>
                <a:lnTo>
                  <a:pt x="0" y="1542100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 rot="305568">
            <a:off x="13682571" y="6794835"/>
            <a:ext cx="2581437" cy="1844554"/>
          </a:xfrm>
          <a:custGeom>
            <a:avLst/>
            <a:gdLst/>
            <a:ahLst/>
            <a:cxnLst/>
            <a:rect l="l" t="t" r="r" b="b"/>
            <a:pathLst>
              <a:path w="2581437" h="1844554">
                <a:moveTo>
                  <a:pt x="0" y="0"/>
                </a:moveTo>
                <a:lnTo>
                  <a:pt x="2581438" y="0"/>
                </a:lnTo>
                <a:lnTo>
                  <a:pt x="2581438" y="1844554"/>
                </a:lnTo>
                <a:lnTo>
                  <a:pt x="0" y="1844554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9" name="Freeform 19"/>
          <p:cNvSpPr/>
          <p:nvPr/>
        </p:nvSpPr>
        <p:spPr>
          <a:xfrm rot="-294947">
            <a:off x="11371895" y="5587577"/>
            <a:ext cx="629166" cy="1071336"/>
          </a:xfrm>
          <a:custGeom>
            <a:avLst/>
            <a:gdLst/>
            <a:ahLst/>
            <a:cxnLst/>
            <a:rect l="l" t="t" r="r" b="b"/>
            <a:pathLst>
              <a:path w="629166" h="1071336">
                <a:moveTo>
                  <a:pt x="0" y="0"/>
                </a:moveTo>
                <a:lnTo>
                  <a:pt x="629166" y="0"/>
                </a:lnTo>
                <a:lnTo>
                  <a:pt x="629166" y="1071336"/>
                </a:lnTo>
                <a:lnTo>
                  <a:pt x="0" y="1071336"/>
                </a:lnTo>
                <a:lnTo>
                  <a:pt x="0" y="0"/>
                </a:lnTo>
                <a:close/>
              </a:path>
            </a:pathLst>
          </a:custGeom>
          <a:blipFill>
            <a:blip r:embed="rId18">
              <a:extLs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a:blipFill>
        </p:spPr>
      </p:sp>
      <p:sp>
        <p:nvSpPr>
          <p:cNvPr id="20" name="TextBox 20"/>
          <p:cNvSpPr txBox="1"/>
          <p:nvPr/>
        </p:nvSpPr>
        <p:spPr>
          <a:xfrm>
            <a:off x="4176141" y="3151011"/>
            <a:ext cx="9935719" cy="576920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1427"/>
              </a:lnSpc>
            </a:pPr>
            <a:r>
              <a:rPr lang="en-US" sz="4400" dirty="0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Learn </a:t>
            </a:r>
            <a:r>
              <a:rPr lang="en-US" sz="4400" dirty="0" err="1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Narative</a:t>
            </a:r>
            <a:r>
              <a:rPr lang="en-US" sz="4400" dirty="0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 Text Using Quizizz</a:t>
            </a:r>
          </a:p>
          <a:p>
            <a:pPr algn="ctr">
              <a:lnSpc>
                <a:spcPts val="11427"/>
              </a:lnSpc>
            </a:pPr>
            <a:r>
              <a:rPr lang="en-US" sz="4400" dirty="0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By Nilam </a:t>
            </a:r>
            <a:r>
              <a:rPr lang="en-US" sz="4400" dirty="0" err="1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Lailiyatul</a:t>
            </a:r>
            <a:r>
              <a:rPr lang="en-US" sz="4400" dirty="0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 Q.</a:t>
            </a:r>
          </a:p>
          <a:p>
            <a:pPr algn="ctr">
              <a:lnSpc>
                <a:spcPts val="11427"/>
              </a:lnSpc>
            </a:pPr>
            <a:endParaRPr lang="en-US" sz="8162" dirty="0">
              <a:solidFill>
                <a:srgbClr val="000000"/>
              </a:solidFill>
              <a:latin typeface="TAN Headline"/>
              <a:ea typeface="TAN Headline"/>
              <a:cs typeface="TAN Headline"/>
              <a:sym typeface="TAN Headline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39" y="-39243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225016" y="1743950"/>
            <a:ext cx="13865846" cy="7272420"/>
            <a:chOff x="0" y="0"/>
            <a:chExt cx="3651910" cy="19153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51910" cy="1915370"/>
            </a:xfrm>
            <a:custGeom>
              <a:avLst/>
              <a:gdLst/>
              <a:ahLst/>
              <a:cxnLst/>
              <a:rect l="l" t="t" r="r" b="b"/>
              <a:pathLst>
                <a:path w="3651910" h="1915370">
                  <a:moveTo>
                    <a:pt x="31826" y="0"/>
                  </a:moveTo>
                  <a:lnTo>
                    <a:pt x="3620084" y="0"/>
                  </a:lnTo>
                  <a:cubicBezTo>
                    <a:pt x="3628525" y="0"/>
                    <a:pt x="3636620" y="3353"/>
                    <a:pt x="3642589" y="9322"/>
                  </a:cubicBezTo>
                  <a:cubicBezTo>
                    <a:pt x="3648557" y="15290"/>
                    <a:pt x="3651910" y="23385"/>
                    <a:pt x="3651910" y="31826"/>
                  </a:cubicBezTo>
                  <a:lnTo>
                    <a:pt x="3651910" y="1883544"/>
                  </a:lnTo>
                  <a:cubicBezTo>
                    <a:pt x="3651910" y="1901121"/>
                    <a:pt x="3637661" y="1915370"/>
                    <a:pt x="3620084" y="1915370"/>
                  </a:cubicBezTo>
                  <a:lnTo>
                    <a:pt x="31826" y="1915370"/>
                  </a:lnTo>
                  <a:cubicBezTo>
                    <a:pt x="23385" y="1915370"/>
                    <a:pt x="15290" y="1912017"/>
                    <a:pt x="9322" y="1906048"/>
                  </a:cubicBezTo>
                  <a:cubicBezTo>
                    <a:pt x="3353" y="1900080"/>
                    <a:pt x="0" y="1891985"/>
                    <a:pt x="0" y="1883544"/>
                  </a:cubicBezTo>
                  <a:lnTo>
                    <a:pt x="0" y="31826"/>
                  </a:lnTo>
                  <a:cubicBezTo>
                    <a:pt x="0" y="14249"/>
                    <a:pt x="14249" y="0"/>
                    <a:pt x="31826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651910" cy="1962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655216" y="1507560"/>
            <a:ext cx="8977568" cy="1032832"/>
            <a:chOff x="0" y="0"/>
            <a:chExt cx="2364462" cy="27202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4809660" y="1658542"/>
            <a:ext cx="7821095" cy="128016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>
                <a:solidFill>
                  <a:srgbClr val="EAEAEA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LANGUAGE FEATURES:</a:t>
            </a:r>
          </a:p>
          <a:p>
            <a:pPr algn="ctr">
              <a:lnSpc>
                <a:spcPts val="5040"/>
              </a:lnSpc>
            </a:pPr>
            <a:endParaRPr lang="en-US" sz="3600" b="1">
              <a:solidFill>
                <a:srgbClr val="EAEAEA"/>
              </a:solidFill>
              <a:latin typeface="Hagrid Text Bold"/>
              <a:ea typeface="Hagrid Text Bold"/>
              <a:cs typeface="Hagrid Text Bold"/>
              <a:sym typeface="Hagrid Text Bold"/>
            </a:endParaRPr>
          </a:p>
        </p:txBody>
      </p:sp>
      <p:sp>
        <p:nvSpPr>
          <p:cNvPr id="15" name="TextBox 15"/>
          <p:cNvSpPr txBox="1"/>
          <p:nvPr/>
        </p:nvSpPr>
        <p:spPr>
          <a:xfrm>
            <a:off x="2432932" y="2483840"/>
            <a:ext cx="13422136" cy="62008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14"/>
              </a:lnSpc>
            </a:pPr>
            <a:endParaRPr lang="en-US" sz="3510" dirty="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  <a:p>
            <a:pPr algn="l">
              <a:lnSpc>
                <a:spcPts val="4914"/>
              </a:lnSpc>
            </a:pPr>
            <a:r>
              <a:rPr lang="en-US" sz="351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Uses simple past tense (for example: walked, said, went).</a:t>
            </a:r>
          </a:p>
          <a:p>
            <a:pPr algn="l">
              <a:lnSpc>
                <a:spcPts val="4914"/>
              </a:lnSpc>
            </a:pPr>
            <a:r>
              <a:rPr lang="en-US" sz="351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Uses time connectors such as once upon a time, then, after that, finally.</a:t>
            </a:r>
          </a:p>
          <a:p>
            <a:pPr algn="l">
              <a:lnSpc>
                <a:spcPts val="4914"/>
              </a:lnSpc>
            </a:pPr>
            <a:r>
              <a:rPr lang="en-US" sz="351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Uses direct speech for dialog.</a:t>
            </a:r>
          </a:p>
          <a:p>
            <a:pPr algn="l">
              <a:lnSpc>
                <a:spcPts val="4914"/>
              </a:lnSpc>
            </a:pPr>
            <a:r>
              <a:rPr lang="en-US" sz="351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Example: “The wife said, 'You broke your promise!'”</a:t>
            </a:r>
          </a:p>
          <a:p>
            <a:pPr algn="l">
              <a:lnSpc>
                <a:spcPts val="4914"/>
              </a:lnSpc>
            </a:pPr>
            <a:r>
              <a:rPr lang="en-US" sz="351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Using adjectives to describe characters or atmosphere.</a:t>
            </a:r>
          </a:p>
          <a:p>
            <a:pPr algn="l">
              <a:lnSpc>
                <a:spcPts val="4914"/>
              </a:lnSpc>
            </a:pPr>
            <a:r>
              <a:rPr lang="en-US" sz="351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Example: “The lake was vast and beautiful.”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39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225016" y="1743950"/>
            <a:ext cx="13865846" cy="7272420"/>
            <a:chOff x="0" y="0"/>
            <a:chExt cx="3651910" cy="19153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51910" cy="1915370"/>
            </a:xfrm>
            <a:custGeom>
              <a:avLst/>
              <a:gdLst/>
              <a:ahLst/>
              <a:cxnLst/>
              <a:rect l="l" t="t" r="r" b="b"/>
              <a:pathLst>
                <a:path w="3651910" h="1915370">
                  <a:moveTo>
                    <a:pt x="31826" y="0"/>
                  </a:moveTo>
                  <a:lnTo>
                    <a:pt x="3620084" y="0"/>
                  </a:lnTo>
                  <a:cubicBezTo>
                    <a:pt x="3628525" y="0"/>
                    <a:pt x="3636620" y="3353"/>
                    <a:pt x="3642589" y="9322"/>
                  </a:cubicBezTo>
                  <a:cubicBezTo>
                    <a:pt x="3648557" y="15290"/>
                    <a:pt x="3651910" y="23385"/>
                    <a:pt x="3651910" y="31826"/>
                  </a:cubicBezTo>
                  <a:lnTo>
                    <a:pt x="3651910" y="1883544"/>
                  </a:lnTo>
                  <a:cubicBezTo>
                    <a:pt x="3651910" y="1901121"/>
                    <a:pt x="3637661" y="1915370"/>
                    <a:pt x="3620084" y="1915370"/>
                  </a:cubicBezTo>
                  <a:lnTo>
                    <a:pt x="31826" y="1915370"/>
                  </a:lnTo>
                  <a:cubicBezTo>
                    <a:pt x="23385" y="1915370"/>
                    <a:pt x="15290" y="1912017"/>
                    <a:pt x="9322" y="1906048"/>
                  </a:cubicBezTo>
                  <a:cubicBezTo>
                    <a:pt x="3353" y="1900080"/>
                    <a:pt x="0" y="1891985"/>
                    <a:pt x="0" y="1883544"/>
                  </a:cubicBezTo>
                  <a:lnTo>
                    <a:pt x="0" y="31826"/>
                  </a:lnTo>
                  <a:cubicBezTo>
                    <a:pt x="0" y="14249"/>
                    <a:pt x="14249" y="0"/>
                    <a:pt x="31826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651910" cy="1962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655216" y="1507560"/>
            <a:ext cx="8977568" cy="1032832"/>
            <a:chOff x="0" y="0"/>
            <a:chExt cx="2364462" cy="27202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grpSp>
        <p:nvGrpSpPr>
          <p:cNvPr id="14" name="Group 14"/>
          <p:cNvGrpSpPr/>
          <p:nvPr/>
        </p:nvGrpSpPr>
        <p:grpSpPr>
          <a:xfrm>
            <a:off x="4289852" y="4615510"/>
            <a:ext cx="3086100" cy="1314857"/>
            <a:chOff x="0" y="0"/>
            <a:chExt cx="812800" cy="3463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346300"/>
            </a:xfrm>
            <a:custGeom>
              <a:avLst/>
              <a:gdLst/>
              <a:ahLst/>
              <a:cxnLst/>
              <a:rect l="l" t="t" r="r" b="b"/>
              <a:pathLst>
                <a:path w="812800" h="346300">
                  <a:moveTo>
                    <a:pt x="609600" y="0"/>
                  </a:moveTo>
                  <a:cubicBezTo>
                    <a:pt x="721824" y="0"/>
                    <a:pt x="812800" y="77522"/>
                    <a:pt x="812800" y="173150"/>
                  </a:cubicBezTo>
                  <a:cubicBezTo>
                    <a:pt x="812800" y="268778"/>
                    <a:pt x="721824" y="346300"/>
                    <a:pt x="609600" y="346300"/>
                  </a:cubicBezTo>
                  <a:lnTo>
                    <a:pt x="203200" y="346300"/>
                  </a:lnTo>
                  <a:cubicBezTo>
                    <a:pt x="90976" y="346300"/>
                    <a:pt x="0" y="268778"/>
                    <a:pt x="0" y="173150"/>
                  </a:cubicBezTo>
                  <a:cubicBezTo>
                    <a:pt x="0" y="7752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05142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0" y="-47625"/>
              <a:ext cx="812800" cy="3939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Fbles</a:t>
              </a:r>
            </a:p>
          </p:txBody>
        </p:sp>
      </p:grpSp>
      <p:sp>
        <p:nvSpPr>
          <p:cNvPr id="17" name="TextBox 17"/>
          <p:cNvSpPr txBox="1"/>
          <p:nvPr/>
        </p:nvSpPr>
        <p:spPr>
          <a:xfrm>
            <a:off x="4809660" y="1658542"/>
            <a:ext cx="7821095" cy="1261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EAEAEA"/>
                </a:solidFill>
                <a:latin typeface="Hagrid Text"/>
                <a:ea typeface="Hagrid Text"/>
                <a:cs typeface="Hagrid Text"/>
                <a:sym typeface="Hagrid Text"/>
              </a:rPr>
              <a:t>Types of Narrative Text</a:t>
            </a:r>
          </a:p>
          <a:p>
            <a:pPr algn="ctr">
              <a:lnSpc>
                <a:spcPts val="5040"/>
              </a:lnSpc>
            </a:pPr>
            <a:endParaRPr lang="en-US" sz="3600">
              <a:solidFill>
                <a:srgbClr val="EAEAEA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  <p:grpSp>
        <p:nvGrpSpPr>
          <p:cNvPr id="18" name="Group 18"/>
          <p:cNvGrpSpPr/>
          <p:nvPr/>
        </p:nvGrpSpPr>
        <p:grpSpPr>
          <a:xfrm>
            <a:off x="10846685" y="4722731"/>
            <a:ext cx="3086100" cy="1314857"/>
            <a:chOff x="0" y="0"/>
            <a:chExt cx="812800" cy="3463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346300"/>
            </a:xfrm>
            <a:custGeom>
              <a:avLst/>
              <a:gdLst/>
              <a:ahLst/>
              <a:cxnLst/>
              <a:rect l="l" t="t" r="r" b="b"/>
              <a:pathLst>
                <a:path w="812800" h="346300">
                  <a:moveTo>
                    <a:pt x="609600" y="0"/>
                  </a:moveTo>
                  <a:cubicBezTo>
                    <a:pt x="721824" y="0"/>
                    <a:pt x="812800" y="77522"/>
                    <a:pt x="812800" y="173150"/>
                  </a:cubicBezTo>
                  <a:cubicBezTo>
                    <a:pt x="812800" y="268778"/>
                    <a:pt x="721824" y="346300"/>
                    <a:pt x="609600" y="346300"/>
                  </a:cubicBezTo>
                  <a:lnTo>
                    <a:pt x="203200" y="346300"/>
                  </a:lnTo>
                  <a:cubicBezTo>
                    <a:pt x="90976" y="346300"/>
                    <a:pt x="0" y="268778"/>
                    <a:pt x="0" y="173150"/>
                  </a:cubicBezTo>
                  <a:cubicBezTo>
                    <a:pt x="0" y="7752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05142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812800" cy="3939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Fantasy Stories</a:t>
              </a:r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4289852" y="6311367"/>
            <a:ext cx="3086100" cy="1314857"/>
            <a:chOff x="0" y="0"/>
            <a:chExt cx="812800" cy="3463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346300"/>
            </a:xfrm>
            <a:custGeom>
              <a:avLst/>
              <a:gdLst/>
              <a:ahLst/>
              <a:cxnLst/>
              <a:rect l="l" t="t" r="r" b="b"/>
              <a:pathLst>
                <a:path w="812800" h="346300">
                  <a:moveTo>
                    <a:pt x="609600" y="0"/>
                  </a:moveTo>
                  <a:cubicBezTo>
                    <a:pt x="721824" y="0"/>
                    <a:pt x="812800" y="77522"/>
                    <a:pt x="812800" y="173150"/>
                  </a:cubicBezTo>
                  <a:cubicBezTo>
                    <a:pt x="812800" y="268778"/>
                    <a:pt x="721824" y="346300"/>
                    <a:pt x="609600" y="346300"/>
                  </a:cubicBezTo>
                  <a:lnTo>
                    <a:pt x="203200" y="346300"/>
                  </a:lnTo>
                  <a:cubicBezTo>
                    <a:pt x="90976" y="346300"/>
                    <a:pt x="0" y="268778"/>
                    <a:pt x="0" y="173150"/>
                  </a:cubicBezTo>
                  <a:cubicBezTo>
                    <a:pt x="0" y="7752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05142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0" y="-47625"/>
              <a:ext cx="812800" cy="3939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Folktales</a:t>
              </a:r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846685" y="2919652"/>
            <a:ext cx="3086100" cy="1314857"/>
            <a:chOff x="0" y="0"/>
            <a:chExt cx="812800" cy="346300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812800" cy="346300"/>
            </a:xfrm>
            <a:custGeom>
              <a:avLst/>
              <a:gdLst/>
              <a:ahLst/>
              <a:cxnLst/>
              <a:rect l="l" t="t" r="r" b="b"/>
              <a:pathLst>
                <a:path w="812800" h="346300">
                  <a:moveTo>
                    <a:pt x="609600" y="0"/>
                  </a:moveTo>
                  <a:cubicBezTo>
                    <a:pt x="721824" y="0"/>
                    <a:pt x="812800" y="77522"/>
                    <a:pt x="812800" y="173150"/>
                  </a:cubicBezTo>
                  <a:cubicBezTo>
                    <a:pt x="812800" y="268778"/>
                    <a:pt x="721824" y="346300"/>
                    <a:pt x="609600" y="346300"/>
                  </a:cubicBezTo>
                  <a:lnTo>
                    <a:pt x="203200" y="346300"/>
                  </a:lnTo>
                  <a:cubicBezTo>
                    <a:pt x="90976" y="346300"/>
                    <a:pt x="0" y="268778"/>
                    <a:pt x="0" y="173150"/>
                  </a:cubicBezTo>
                  <a:cubicBezTo>
                    <a:pt x="0" y="7752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05142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0" y="-47625"/>
              <a:ext cx="812800" cy="3939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Myths</a:t>
              </a:r>
            </a:p>
          </p:txBody>
        </p:sp>
      </p:grpSp>
      <p:grpSp>
        <p:nvGrpSpPr>
          <p:cNvPr id="27" name="Group 27"/>
          <p:cNvGrpSpPr/>
          <p:nvPr/>
        </p:nvGrpSpPr>
        <p:grpSpPr>
          <a:xfrm>
            <a:off x="4289852" y="2919652"/>
            <a:ext cx="3086100" cy="1314857"/>
            <a:chOff x="0" y="0"/>
            <a:chExt cx="812800" cy="346300"/>
          </a:xfrm>
        </p:grpSpPr>
        <p:sp>
          <p:nvSpPr>
            <p:cNvPr id="28" name="Freeform 28"/>
            <p:cNvSpPr/>
            <p:nvPr/>
          </p:nvSpPr>
          <p:spPr>
            <a:xfrm>
              <a:off x="0" y="0"/>
              <a:ext cx="812800" cy="346300"/>
            </a:xfrm>
            <a:custGeom>
              <a:avLst/>
              <a:gdLst/>
              <a:ahLst/>
              <a:cxnLst/>
              <a:rect l="l" t="t" r="r" b="b"/>
              <a:pathLst>
                <a:path w="812800" h="346300">
                  <a:moveTo>
                    <a:pt x="609600" y="0"/>
                  </a:moveTo>
                  <a:cubicBezTo>
                    <a:pt x="721824" y="0"/>
                    <a:pt x="812800" y="77522"/>
                    <a:pt x="812800" y="173150"/>
                  </a:cubicBezTo>
                  <a:cubicBezTo>
                    <a:pt x="812800" y="268778"/>
                    <a:pt x="721824" y="346300"/>
                    <a:pt x="609600" y="346300"/>
                  </a:cubicBezTo>
                  <a:lnTo>
                    <a:pt x="203200" y="346300"/>
                  </a:lnTo>
                  <a:cubicBezTo>
                    <a:pt x="90976" y="346300"/>
                    <a:pt x="0" y="268778"/>
                    <a:pt x="0" y="173150"/>
                  </a:cubicBezTo>
                  <a:cubicBezTo>
                    <a:pt x="0" y="77522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E05142"/>
            </a:solidFill>
          </p:spPr>
        </p:sp>
        <p:sp>
          <p:nvSpPr>
            <p:cNvPr id="29" name="TextBox 29"/>
            <p:cNvSpPr txBox="1"/>
            <p:nvPr/>
          </p:nvSpPr>
          <p:spPr>
            <a:xfrm>
              <a:off x="0" y="-47625"/>
              <a:ext cx="812800" cy="3939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r>
                <a:rPr lang="en-US" sz="1899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Legends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39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3">
              <a:extLs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5">
              <a:extLst>
                <a:ext uri="{96DAC541-7B7A-43D3-8B79-37D633B846F1}">
                  <asvg:svgBlip xmlns:asvg="http://schemas.microsoft.com/office/drawing/2016/SVG/main" r:embed="rId6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1">
              <a:extLs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225016" y="1507560"/>
            <a:ext cx="13865846" cy="7639099"/>
            <a:chOff x="0" y="0"/>
            <a:chExt cx="3651910" cy="201194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51910" cy="2011944"/>
            </a:xfrm>
            <a:custGeom>
              <a:avLst/>
              <a:gdLst/>
              <a:ahLst/>
              <a:cxnLst/>
              <a:rect l="l" t="t" r="r" b="b"/>
              <a:pathLst>
                <a:path w="3651910" h="2011944">
                  <a:moveTo>
                    <a:pt x="31826" y="0"/>
                  </a:moveTo>
                  <a:lnTo>
                    <a:pt x="3620084" y="0"/>
                  </a:lnTo>
                  <a:cubicBezTo>
                    <a:pt x="3628525" y="0"/>
                    <a:pt x="3636620" y="3353"/>
                    <a:pt x="3642589" y="9322"/>
                  </a:cubicBezTo>
                  <a:cubicBezTo>
                    <a:pt x="3648557" y="15290"/>
                    <a:pt x="3651910" y="23385"/>
                    <a:pt x="3651910" y="31826"/>
                  </a:cubicBezTo>
                  <a:lnTo>
                    <a:pt x="3651910" y="1980118"/>
                  </a:lnTo>
                  <a:cubicBezTo>
                    <a:pt x="3651910" y="1997695"/>
                    <a:pt x="3637661" y="2011944"/>
                    <a:pt x="3620084" y="2011944"/>
                  </a:cubicBezTo>
                  <a:lnTo>
                    <a:pt x="31826" y="2011944"/>
                  </a:lnTo>
                  <a:cubicBezTo>
                    <a:pt x="14249" y="2011944"/>
                    <a:pt x="0" y="1997695"/>
                    <a:pt x="0" y="1980118"/>
                  </a:cubicBezTo>
                  <a:lnTo>
                    <a:pt x="0" y="31826"/>
                  </a:lnTo>
                  <a:cubicBezTo>
                    <a:pt x="0" y="14249"/>
                    <a:pt x="14249" y="0"/>
                    <a:pt x="31826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651910" cy="205956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l">
                <a:lnSpc>
                  <a:spcPts val="3079"/>
                </a:lnSpc>
              </a:pPr>
              <a:endParaRPr dirty="0"/>
            </a:p>
            <a:p>
              <a:pPr algn="l">
                <a:lnSpc>
                  <a:spcPts val="3079"/>
                </a:lnSpc>
              </a:pPr>
              <a:endParaRPr dirty="0"/>
            </a:p>
            <a:p>
              <a:pPr algn="l">
                <a:lnSpc>
                  <a:spcPts val="3079"/>
                </a:lnSpc>
              </a:pPr>
              <a:endParaRPr dirty="0"/>
            </a:p>
            <a:p>
              <a:pPr algn="l">
                <a:lnSpc>
                  <a:spcPts val="3079"/>
                </a:lnSpc>
              </a:pPr>
              <a:r>
                <a:rPr lang="en-US" sz="2199" b="1" dirty="0">
                  <a:solidFill>
                    <a:srgbClr val="000000"/>
                  </a:solidFill>
                  <a:latin typeface="Hagrid Text Bold"/>
                  <a:ea typeface="Hagrid Text Bold"/>
                  <a:cs typeface="Hagrid Text Bold"/>
                  <a:sym typeface="Hagrid Text Bold"/>
                </a:rPr>
                <a:t>Legends: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Stories that tell the origin of something, usually related to local culture.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Examples: Legend of Lake Toba, Malin Kundang</a:t>
              </a:r>
            </a:p>
            <a:p>
              <a:pPr algn="l">
                <a:lnSpc>
                  <a:spcPts val="3079"/>
                </a:lnSpc>
              </a:pPr>
              <a:r>
                <a:rPr lang="en-US" sz="2199" b="1" dirty="0">
                  <a:solidFill>
                    <a:srgbClr val="000000"/>
                  </a:solidFill>
                  <a:latin typeface="Hagrid Text Bold"/>
                  <a:ea typeface="Hagrid Text Bold"/>
                  <a:cs typeface="Hagrid Text Bold"/>
                  <a:sym typeface="Hagrid Text Bold"/>
                </a:rPr>
                <a:t>Fables: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Stories about animals that act like humans and usually have a moral message.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Examples: The Tortoise and the Hare.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b="1" dirty="0">
                  <a:solidFill>
                    <a:srgbClr val="000000"/>
                  </a:solidFill>
                  <a:latin typeface="Hagrid Text Bold"/>
                  <a:ea typeface="Hagrid Text Bold"/>
                  <a:cs typeface="Hagrid Text Bold"/>
                  <a:sym typeface="Hagrid Text Bold"/>
                </a:rPr>
                <a:t>Myths: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Stories about gods or folk beliefs.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Example: The Story of Goddess Sri.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b="1" dirty="0">
                  <a:solidFill>
                    <a:srgbClr val="000000"/>
                  </a:solidFill>
                  <a:latin typeface="Hagrid Text Bold"/>
                  <a:ea typeface="Hagrid Text Bold"/>
                  <a:cs typeface="Hagrid Text Bold"/>
                  <a:sym typeface="Hagrid Text Bold"/>
                </a:rPr>
                <a:t>Fantasy Stories: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Stories that involve magical elements or imaginary worlds.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Example: Harry Potter.</a:t>
              </a:r>
            </a:p>
            <a:p>
              <a:pPr algn="l">
                <a:lnSpc>
                  <a:spcPts val="3079"/>
                </a:lnSpc>
              </a:pPr>
              <a:r>
                <a:rPr lang="en-US" sz="2199" b="1" dirty="0">
                  <a:solidFill>
                    <a:srgbClr val="000000"/>
                  </a:solidFill>
                  <a:latin typeface="Hagrid Text Bold"/>
                  <a:ea typeface="Hagrid Text Bold"/>
                  <a:cs typeface="Hagrid Text Bold"/>
                  <a:sym typeface="Hagrid Text Bold"/>
                </a:rPr>
                <a:t>Folktales:</a:t>
              </a:r>
            </a:p>
            <a:p>
              <a:pPr algn="l">
                <a:lnSpc>
                  <a:spcPts val="3079"/>
                </a:lnSpc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Fictional stories that are passed down orally from generation to generation.</a:t>
              </a:r>
            </a:p>
            <a:p>
              <a:pPr algn="l">
                <a:lnSpc>
                  <a:spcPts val="3079"/>
                </a:lnSpc>
                <a:spcBef>
                  <a:spcPct val="0"/>
                </a:spcBef>
              </a:pP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Examples: </a:t>
              </a:r>
              <a:r>
                <a:rPr lang="en-US" sz="2199" dirty="0" err="1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Timun</a:t>
              </a:r>
              <a:r>
                <a:rPr lang="en-US" sz="2199" dirty="0">
                  <a:solidFill>
                    <a:srgbClr val="000000"/>
                  </a:solidFill>
                  <a:latin typeface="Hagrid Text"/>
                  <a:ea typeface="Hagrid Text"/>
                  <a:cs typeface="Hagrid Text"/>
                  <a:sym typeface="Hagrid Text"/>
                </a:rPr>
                <a:t> Mas, Cinderella.</a:t>
              </a:r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655216" y="1507560"/>
            <a:ext cx="8977568" cy="1032832"/>
            <a:chOff x="0" y="0"/>
            <a:chExt cx="2364462" cy="27202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3">
              <a:extLst>
                <a:ext uri="{96DAC541-7B7A-43D3-8B79-37D633B846F1}">
                  <asvg:svgBlip xmlns:asvg="http://schemas.microsoft.com/office/drawing/2016/SVG/main" r:embed="rId14"/>
                </a:ext>
              </a:extLst>
            </a:blip>
            <a:stretch>
              <a:fillRect/>
            </a:stretch>
          </a:blipFill>
        </p:spPr>
      </p:sp>
      <p:sp>
        <p:nvSpPr>
          <p:cNvPr id="14" name="TextBox 14"/>
          <p:cNvSpPr txBox="1"/>
          <p:nvPr/>
        </p:nvSpPr>
        <p:spPr>
          <a:xfrm>
            <a:off x="4809660" y="1658542"/>
            <a:ext cx="7821095" cy="12611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>
                <a:solidFill>
                  <a:srgbClr val="EAEAEA"/>
                </a:solidFill>
                <a:latin typeface="Hagrid Text"/>
                <a:ea typeface="Hagrid Text"/>
                <a:cs typeface="Hagrid Text"/>
                <a:sym typeface="Hagrid Text"/>
              </a:rPr>
              <a:t>Types of Narrative Text</a:t>
            </a:r>
          </a:p>
          <a:p>
            <a:pPr algn="ctr">
              <a:lnSpc>
                <a:spcPts val="5040"/>
              </a:lnSpc>
            </a:pPr>
            <a:endParaRPr lang="en-US" sz="3600">
              <a:solidFill>
                <a:srgbClr val="EAEAEA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39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225016" y="1743950"/>
            <a:ext cx="13865846" cy="7272420"/>
            <a:chOff x="0" y="0"/>
            <a:chExt cx="3651910" cy="19153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651910" cy="1915370"/>
            </a:xfrm>
            <a:custGeom>
              <a:avLst/>
              <a:gdLst/>
              <a:ahLst/>
              <a:cxnLst/>
              <a:rect l="l" t="t" r="r" b="b"/>
              <a:pathLst>
                <a:path w="3651910" h="1915370">
                  <a:moveTo>
                    <a:pt x="31826" y="0"/>
                  </a:moveTo>
                  <a:lnTo>
                    <a:pt x="3620084" y="0"/>
                  </a:lnTo>
                  <a:cubicBezTo>
                    <a:pt x="3628525" y="0"/>
                    <a:pt x="3636620" y="3353"/>
                    <a:pt x="3642589" y="9322"/>
                  </a:cubicBezTo>
                  <a:cubicBezTo>
                    <a:pt x="3648557" y="15290"/>
                    <a:pt x="3651910" y="23385"/>
                    <a:pt x="3651910" y="31826"/>
                  </a:cubicBezTo>
                  <a:lnTo>
                    <a:pt x="3651910" y="1883544"/>
                  </a:lnTo>
                  <a:cubicBezTo>
                    <a:pt x="3651910" y="1901121"/>
                    <a:pt x="3637661" y="1915370"/>
                    <a:pt x="3620084" y="1915370"/>
                  </a:cubicBezTo>
                  <a:lnTo>
                    <a:pt x="31826" y="1915370"/>
                  </a:lnTo>
                  <a:cubicBezTo>
                    <a:pt x="23385" y="1915370"/>
                    <a:pt x="15290" y="1912017"/>
                    <a:pt x="9322" y="1906048"/>
                  </a:cubicBezTo>
                  <a:cubicBezTo>
                    <a:pt x="3353" y="1900080"/>
                    <a:pt x="0" y="1891985"/>
                    <a:pt x="0" y="1883544"/>
                  </a:cubicBezTo>
                  <a:lnTo>
                    <a:pt x="0" y="31826"/>
                  </a:lnTo>
                  <a:cubicBezTo>
                    <a:pt x="0" y="14249"/>
                    <a:pt x="14249" y="0"/>
                    <a:pt x="31826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651910" cy="1962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569290" y="7372452"/>
            <a:ext cx="13149419" cy="1076345"/>
            <a:chOff x="0" y="0"/>
            <a:chExt cx="3463222" cy="28348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463222" cy="283482"/>
            </a:xfrm>
            <a:custGeom>
              <a:avLst/>
              <a:gdLst/>
              <a:ahLst/>
              <a:cxnLst/>
              <a:rect l="l" t="t" r="r" b="b"/>
              <a:pathLst>
                <a:path w="3463222" h="283482">
                  <a:moveTo>
                    <a:pt x="33560" y="0"/>
                  </a:moveTo>
                  <a:lnTo>
                    <a:pt x="3429662" y="0"/>
                  </a:lnTo>
                  <a:cubicBezTo>
                    <a:pt x="3438563" y="0"/>
                    <a:pt x="3447099" y="3536"/>
                    <a:pt x="3453392" y="9829"/>
                  </a:cubicBezTo>
                  <a:cubicBezTo>
                    <a:pt x="3459686" y="16123"/>
                    <a:pt x="3463222" y="24659"/>
                    <a:pt x="3463222" y="33560"/>
                  </a:cubicBezTo>
                  <a:lnTo>
                    <a:pt x="3463222" y="249922"/>
                  </a:lnTo>
                  <a:cubicBezTo>
                    <a:pt x="3463222" y="268457"/>
                    <a:pt x="3448197" y="283482"/>
                    <a:pt x="3429662" y="283482"/>
                  </a:cubicBezTo>
                  <a:lnTo>
                    <a:pt x="33560" y="283482"/>
                  </a:lnTo>
                  <a:cubicBezTo>
                    <a:pt x="15025" y="283482"/>
                    <a:pt x="0" y="268457"/>
                    <a:pt x="0" y="249922"/>
                  </a:cubicBezTo>
                  <a:lnTo>
                    <a:pt x="0" y="33560"/>
                  </a:lnTo>
                  <a:cubicBezTo>
                    <a:pt x="0" y="15025"/>
                    <a:pt x="15025" y="0"/>
                    <a:pt x="33560" y="0"/>
                  </a:cubicBezTo>
                  <a:close/>
                </a:path>
              </a:pathLst>
            </a:custGeom>
            <a:solidFill>
              <a:srgbClr val="EAEAEA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3463222" cy="33110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655216" y="1507560"/>
            <a:ext cx="8977568" cy="1032832"/>
            <a:chOff x="0" y="0"/>
            <a:chExt cx="2364462" cy="27202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4809660" y="1658542"/>
            <a:ext cx="7821095" cy="55367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 dirty="0">
                <a:solidFill>
                  <a:srgbClr val="EAEAEA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What the next?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00F50B2-F530-17B5-E04F-8F3A8A83A90B}"/>
              </a:ext>
            </a:extLst>
          </p:cNvPr>
          <p:cNvSpPr txBox="1"/>
          <p:nvPr/>
        </p:nvSpPr>
        <p:spPr>
          <a:xfrm>
            <a:off x="4839397" y="3164044"/>
            <a:ext cx="8823124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000" dirty="0">
                <a:latin typeface="Hagrid Text" panose="020B0604020202020204" charset="0"/>
              </a:rPr>
              <a:t>we will try to access the </a:t>
            </a:r>
            <a:r>
              <a:rPr lang="en-US" sz="3000" dirty="0" err="1">
                <a:latin typeface="Hagrid Text" panose="020B0604020202020204" charset="0"/>
              </a:rPr>
              <a:t>quizizz</a:t>
            </a:r>
            <a:r>
              <a:rPr lang="en-US" sz="3000" dirty="0">
                <a:latin typeface="Hagrid Text" panose="020B0604020202020204" charset="0"/>
              </a:rPr>
              <a:t> application with gamification techniques, where gamification is an approach that applies games or game elements in a non-game context. for example: Points to measure achievement, Badges as a symbol of appreciation, Levels to show progress, Ranking list, Ranking system.</a:t>
            </a:r>
            <a:endParaRPr lang="en-ID" sz="3000" dirty="0">
              <a:latin typeface="Hagrid Text" panose="020B060402020202020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202883" y="-4311388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028700" y="1380328"/>
            <a:ext cx="7187883" cy="4041211"/>
          </a:xfrm>
          <a:custGeom>
            <a:avLst/>
            <a:gdLst/>
            <a:ahLst/>
            <a:cxnLst/>
            <a:rect l="l" t="t" r="r" b="b"/>
            <a:pathLst>
              <a:path w="7187883" h="4041211">
                <a:moveTo>
                  <a:pt x="0" y="0"/>
                </a:moveTo>
                <a:lnTo>
                  <a:pt x="7187883" y="0"/>
                </a:lnTo>
                <a:lnTo>
                  <a:pt x="7187883" y="4041212"/>
                </a:lnTo>
                <a:lnTo>
                  <a:pt x="0" y="4041212"/>
                </a:lnTo>
                <a:lnTo>
                  <a:pt x="0" y="0"/>
                </a:lnTo>
                <a:close/>
              </a:path>
            </a:pathLst>
          </a:custGeom>
          <a:blipFill>
            <a:blip r:embed="rId4"/>
            <a:stretch>
              <a:fillRect/>
            </a:stretch>
          </a:blipFill>
        </p:spPr>
      </p:sp>
      <p:sp>
        <p:nvSpPr>
          <p:cNvPr id="4" name="Freeform 4"/>
          <p:cNvSpPr/>
          <p:nvPr/>
        </p:nvSpPr>
        <p:spPr>
          <a:xfrm>
            <a:off x="10617732" y="1471597"/>
            <a:ext cx="6431205" cy="3949943"/>
          </a:xfrm>
          <a:custGeom>
            <a:avLst/>
            <a:gdLst/>
            <a:ahLst/>
            <a:cxnLst/>
            <a:rect l="l" t="t" r="r" b="b"/>
            <a:pathLst>
              <a:path w="6431205" h="3949943">
                <a:moveTo>
                  <a:pt x="0" y="0"/>
                </a:moveTo>
                <a:lnTo>
                  <a:pt x="6431205" y="0"/>
                </a:lnTo>
                <a:lnTo>
                  <a:pt x="6431205" y="3949943"/>
                </a:lnTo>
                <a:lnTo>
                  <a:pt x="0" y="3949943"/>
                </a:lnTo>
                <a:lnTo>
                  <a:pt x="0" y="0"/>
                </a:lnTo>
                <a:close/>
              </a:path>
            </a:pathLst>
          </a:custGeom>
          <a:blipFill>
            <a:blip r:embed="rId5"/>
            <a:stretch>
              <a:fillRect l="-39223" t="-22607" r="-43797" b="-17307"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5160862" y="5888265"/>
            <a:ext cx="7966276" cy="3847047"/>
          </a:xfrm>
          <a:custGeom>
            <a:avLst/>
            <a:gdLst/>
            <a:ahLst/>
            <a:cxnLst/>
            <a:rect l="l" t="t" r="r" b="b"/>
            <a:pathLst>
              <a:path w="7966276" h="3847047">
                <a:moveTo>
                  <a:pt x="0" y="0"/>
                </a:moveTo>
                <a:lnTo>
                  <a:pt x="7966276" y="0"/>
                </a:lnTo>
                <a:lnTo>
                  <a:pt x="7966276" y="3847047"/>
                </a:lnTo>
                <a:lnTo>
                  <a:pt x="0" y="3847047"/>
                </a:lnTo>
                <a:lnTo>
                  <a:pt x="0" y="0"/>
                </a:lnTo>
                <a:close/>
              </a:path>
            </a:pathLst>
          </a:custGeom>
          <a:blipFill>
            <a:blip r:embed="rId6"/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3190569" y="183529"/>
            <a:ext cx="11906861" cy="845171"/>
            <a:chOff x="0" y="0"/>
            <a:chExt cx="3135963" cy="22259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3135963" cy="222597"/>
            </a:xfrm>
            <a:custGeom>
              <a:avLst/>
              <a:gdLst/>
              <a:ahLst/>
              <a:cxnLst/>
              <a:rect l="l" t="t" r="r" b="b"/>
              <a:pathLst>
                <a:path w="3135963" h="222597">
                  <a:moveTo>
                    <a:pt x="37062" y="0"/>
                  </a:moveTo>
                  <a:lnTo>
                    <a:pt x="3098902" y="0"/>
                  </a:lnTo>
                  <a:cubicBezTo>
                    <a:pt x="3119370" y="0"/>
                    <a:pt x="3135963" y="16593"/>
                    <a:pt x="3135963" y="37062"/>
                  </a:cubicBezTo>
                  <a:lnTo>
                    <a:pt x="3135963" y="185535"/>
                  </a:lnTo>
                  <a:cubicBezTo>
                    <a:pt x="3135963" y="206003"/>
                    <a:pt x="3119370" y="222597"/>
                    <a:pt x="3098902" y="222597"/>
                  </a:cubicBezTo>
                  <a:lnTo>
                    <a:pt x="37062" y="222597"/>
                  </a:lnTo>
                  <a:cubicBezTo>
                    <a:pt x="16593" y="222597"/>
                    <a:pt x="0" y="206003"/>
                    <a:pt x="0" y="185535"/>
                  </a:cubicBezTo>
                  <a:lnTo>
                    <a:pt x="0" y="37062"/>
                  </a:lnTo>
                  <a:cubicBezTo>
                    <a:pt x="0" y="16593"/>
                    <a:pt x="16593" y="0"/>
                    <a:pt x="37062" y="0"/>
                  </a:cubicBezTo>
                  <a:close/>
                </a:path>
              </a:pathLst>
            </a:custGeom>
            <a:solidFill>
              <a:srgbClr val="EAEAEA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8" name="TextBox 8"/>
            <p:cNvSpPr txBox="1"/>
            <p:nvPr/>
          </p:nvSpPr>
          <p:spPr>
            <a:xfrm>
              <a:off x="0" y="-47625"/>
              <a:ext cx="3135963" cy="27022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>
            <a:off x="14093405" y="325443"/>
            <a:ext cx="513072" cy="513072"/>
          </a:xfrm>
          <a:custGeom>
            <a:avLst/>
            <a:gdLst/>
            <a:ahLst/>
            <a:cxnLst/>
            <a:rect l="l" t="t" r="r" b="b"/>
            <a:pathLst>
              <a:path w="513072" h="513072">
                <a:moveTo>
                  <a:pt x="0" y="0"/>
                </a:moveTo>
                <a:lnTo>
                  <a:pt x="513072" y="0"/>
                </a:lnTo>
                <a:lnTo>
                  <a:pt x="513072" y="513072"/>
                </a:lnTo>
                <a:lnTo>
                  <a:pt x="0" y="513072"/>
                </a:lnTo>
                <a:lnTo>
                  <a:pt x="0" y="0"/>
                </a:lnTo>
                <a:close/>
              </a:path>
            </a:pathLst>
          </a:custGeom>
          <a:blipFill>
            <a:blip r:embed="rId7">
              <a:extLst>
                <a:ext uri="{96DAC541-7B7A-43D3-8B79-37D633B846F1}">
                  <asvg:svgBlip xmlns:asvg="http://schemas.microsoft.com/office/drawing/2016/SVG/main" r:embed="rId8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5400000">
            <a:off x="4193860" y="-128486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1"/>
                </a:lnTo>
                <a:lnTo>
                  <a:pt x="0" y="1469201"/>
                </a:lnTo>
                <a:lnTo>
                  <a:pt x="0" y="0"/>
                </a:lnTo>
                <a:close/>
              </a:path>
            </a:pathLst>
          </a:custGeom>
          <a:blipFill>
            <a:blip r:embed="rId9">
              <a:extLst>
                <a:ext uri="{96DAC541-7B7A-43D3-8B79-37D633B846F1}">
                  <asvg:svgBlip xmlns:asvg="http://schemas.microsoft.com/office/drawing/2016/SVG/main" r:embed="rId10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127E364C-39F4-9ABE-E863-3F87F8B0A3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>
            <a:extLst>
              <a:ext uri="{FF2B5EF4-FFF2-40B4-BE49-F238E27FC236}">
                <a16:creationId xmlns:a16="http://schemas.microsoft.com/office/drawing/2014/main" id="{56E7D48E-AE56-C5F3-8A9C-4269AD8047E0}"/>
              </a:ext>
            </a:extLst>
          </p:cNvPr>
          <p:cNvSpPr/>
          <p:nvPr/>
        </p:nvSpPr>
        <p:spPr>
          <a:xfrm>
            <a:off x="13939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>
            <a:extLst>
              <a:ext uri="{FF2B5EF4-FFF2-40B4-BE49-F238E27FC236}">
                <a16:creationId xmlns:a16="http://schemas.microsoft.com/office/drawing/2014/main" id="{92DAC9EB-8586-AFC8-FCF3-635E0E22C93D}"/>
              </a:ext>
            </a:extLst>
          </p:cNvPr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>
            <a:extLst>
              <a:ext uri="{FF2B5EF4-FFF2-40B4-BE49-F238E27FC236}">
                <a16:creationId xmlns:a16="http://schemas.microsoft.com/office/drawing/2014/main" id="{1410086F-D170-412A-96A2-2589E20897E8}"/>
              </a:ext>
            </a:extLst>
          </p:cNvPr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>
            <a:extLst>
              <a:ext uri="{FF2B5EF4-FFF2-40B4-BE49-F238E27FC236}">
                <a16:creationId xmlns:a16="http://schemas.microsoft.com/office/drawing/2014/main" id="{F78140FB-D83D-731B-BACE-0808A397F9AB}"/>
              </a:ext>
            </a:extLst>
          </p:cNvPr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>
            <a:extLst>
              <a:ext uri="{FF2B5EF4-FFF2-40B4-BE49-F238E27FC236}">
                <a16:creationId xmlns:a16="http://schemas.microsoft.com/office/drawing/2014/main" id="{CBCD663B-C95E-886C-8AB2-06F660146C91}"/>
              </a:ext>
            </a:extLst>
          </p:cNvPr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>
            <a:extLst>
              <a:ext uri="{FF2B5EF4-FFF2-40B4-BE49-F238E27FC236}">
                <a16:creationId xmlns:a16="http://schemas.microsoft.com/office/drawing/2014/main" id="{2C2F8092-4C92-8848-F2C4-7D107D8C1CB9}"/>
              </a:ext>
            </a:extLst>
          </p:cNvPr>
          <p:cNvGrpSpPr/>
          <p:nvPr/>
        </p:nvGrpSpPr>
        <p:grpSpPr>
          <a:xfrm>
            <a:off x="2437843" y="1743950"/>
            <a:ext cx="13280867" cy="7157480"/>
            <a:chOff x="0" y="0"/>
            <a:chExt cx="3497841" cy="1885098"/>
          </a:xfrm>
        </p:grpSpPr>
        <p:sp>
          <p:nvSpPr>
            <p:cNvPr id="8" name="Freeform 8">
              <a:extLst>
                <a:ext uri="{FF2B5EF4-FFF2-40B4-BE49-F238E27FC236}">
                  <a16:creationId xmlns:a16="http://schemas.microsoft.com/office/drawing/2014/main" id="{BD80FE1F-86DE-8C75-A23B-029DC6595E6C}"/>
                </a:ext>
              </a:extLst>
            </p:cNvPr>
            <p:cNvSpPr/>
            <p:nvPr/>
          </p:nvSpPr>
          <p:spPr>
            <a:xfrm>
              <a:off x="0" y="0"/>
              <a:ext cx="3497842" cy="1885098"/>
            </a:xfrm>
            <a:custGeom>
              <a:avLst/>
              <a:gdLst/>
              <a:ahLst/>
              <a:cxnLst/>
              <a:rect l="l" t="t" r="r" b="b"/>
              <a:pathLst>
                <a:path w="3497842" h="1885098">
                  <a:moveTo>
                    <a:pt x="33227" y="0"/>
                  </a:moveTo>
                  <a:lnTo>
                    <a:pt x="3464614" y="0"/>
                  </a:lnTo>
                  <a:cubicBezTo>
                    <a:pt x="3482965" y="0"/>
                    <a:pt x="3497842" y="14876"/>
                    <a:pt x="3497842" y="33227"/>
                  </a:cubicBezTo>
                  <a:lnTo>
                    <a:pt x="3497842" y="1851870"/>
                  </a:lnTo>
                  <a:cubicBezTo>
                    <a:pt x="3497842" y="1860683"/>
                    <a:pt x="3494341" y="1869134"/>
                    <a:pt x="3488110" y="1875366"/>
                  </a:cubicBezTo>
                  <a:cubicBezTo>
                    <a:pt x="3481878" y="1881597"/>
                    <a:pt x="3473427" y="1885098"/>
                    <a:pt x="3464614" y="1885098"/>
                  </a:cubicBezTo>
                  <a:lnTo>
                    <a:pt x="33227" y="1885098"/>
                  </a:lnTo>
                  <a:cubicBezTo>
                    <a:pt x="14876" y="1885098"/>
                    <a:pt x="0" y="1870221"/>
                    <a:pt x="0" y="1851870"/>
                  </a:cubicBezTo>
                  <a:lnTo>
                    <a:pt x="0" y="33227"/>
                  </a:lnTo>
                  <a:cubicBezTo>
                    <a:pt x="0" y="24415"/>
                    <a:pt x="3501" y="15963"/>
                    <a:pt x="9732" y="9732"/>
                  </a:cubicBezTo>
                  <a:cubicBezTo>
                    <a:pt x="15963" y="3501"/>
                    <a:pt x="24415" y="0"/>
                    <a:pt x="33227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>
              <a:extLst>
                <a:ext uri="{FF2B5EF4-FFF2-40B4-BE49-F238E27FC236}">
                  <a16:creationId xmlns:a16="http://schemas.microsoft.com/office/drawing/2014/main" id="{DC26926B-C20D-BA1B-CA90-D713D26B7D53}"/>
                </a:ext>
              </a:extLst>
            </p:cNvPr>
            <p:cNvSpPr txBox="1"/>
            <p:nvPr/>
          </p:nvSpPr>
          <p:spPr>
            <a:xfrm>
              <a:off x="0" y="-47625"/>
              <a:ext cx="3497841" cy="19327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>
            <a:extLst>
              <a:ext uri="{FF2B5EF4-FFF2-40B4-BE49-F238E27FC236}">
                <a16:creationId xmlns:a16="http://schemas.microsoft.com/office/drawing/2014/main" id="{F7A76457-1A42-689C-D99B-C0EB808CD645}"/>
              </a:ext>
            </a:extLst>
          </p:cNvPr>
          <p:cNvGrpSpPr/>
          <p:nvPr/>
        </p:nvGrpSpPr>
        <p:grpSpPr>
          <a:xfrm>
            <a:off x="2932736" y="2109701"/>
            <a:ext cx="12291079" cy="5995309"/>
            <a:chOff x="0" y="0"/>
            <a:chExt cx="3237157" cy="1579011"/>
          </a:xfrm>
        </p:grpSpPr>
        <p:sp>
          <p:nvSpPr>
            <p:cNvPr id="11" name="Freeform 11">
              <a:extLst>
                <a:ext uri="{FF2B5EF4-FFF2-40B4-BE49-F238E27FC236}">
                  <a16:creationId xmlns:a16="http://schemas.microsoft.com/office/drawing/2014/main" id="{28C718CC-45BD-5D1A-ED2B-7EF3C407B76F}"/>
                </a:ext>
              </a:extLst>
            </p:cNvPr>
            <p:cNvSpPr/>
            <p:nvPr/>
          </p:nvSpPr>
          <p:spPr>
            <a:xfrm>
              <a:off x="0" y="0"/>
              <a:ext cx="3237157" cy="1579011"/>
            </a:xfrm>
            <a:custGeom>
              <a:avLst/>
              <a:gdLst/>
              <a:ahLst/>
              <a:cxnLst/>
              <a:rect l="l" t="t" r="r" b="b"/>
              <a:pathLst>
                <a:path w="3237157" h="1579011">
                  <a:moveTo>
                    <a:pt x="35903" y="0"/>
                  </a:moveTo>
                  <a:lnTo>
                    <a:pt x="3201253" y="0"/>
                  </a:lnTo>
                  <a:cubicBezTo>
                    <a:pt x="3221082" y="0"/>
                    <a:pt x="3237157" y="16074"/>
                    <a:pt x="3237157" y="35903"/>
                  </a:cubicBezTo>
                  <a:lnTo>
                    <a:pt x="3237157" y="1543108"/>
                  </a:lnTo>
                  <a:cubicBezTo>
                    <a:pt x="3237157" y="1562937"/>
                    <a:pt x="3221082" y="1579011"/>
                    <a:pt x="3201253" y="1579011"/>
                  </a:cubicBezTo>
                  <a:lnTo>
                    <a:pt x="35903" y="1579011"/>
                  </a:lnTo>
                  <a:cubicBezTo>
                    <a:pt x="16074" y="1579011"/>
                    <a:pt x="0" y="1562937"/>
                    <a:pt x="0" y="1543108"/>
                  </a:cubicBezTo>
                  <a:lnTo>
                    <a:pt x="0" y="35903"/>
                  </a:lnTo>
                  <a:cubicBezTo>
                    <a:pt x="0" y="16074"/>
                    <a:pt x="16074" y="0"/>
                    <a:pt x="35903" y="0"/>
                  </a:cubicBezTo>
                  <a:close/>
                </a:path>
              </a:pathLst>
            </a:custGeom>
            <a:solidFill>
              <a:srgbClr val="EAEAEA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>
              <a:extLst>
                <a:ext uri="{FF2B5EF4-FFF2-40B4-BE49-F238E27FC236}">
                  <a16:creationId xmlns:a16="http://schemas.microsoft.com/office/drawing/2014/main" id="{EBAA0E09-DCAE-9314-920A-A223925325CC}"/>
                </a:ext>
              </a:extLst>
            </p:cNvPr>
            <p:cNvSpPr txBox="1"/>
            <p:nvPr/>
          </p:nvSpPr>
          <p:spPr>
            <a:xfrm>
              <a:off x="0" y="-47625"/>
              <a:ext cx="3237157" cy="1626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3" name="Group 13">
            <a:extLst>
              <a:ext uri="{FF2B5EF4-FFF2-40B4-BE49-F238E27FC236}">
                <a16:creationId xmlns:a16="http://schemas.microsoft.com/office/drawing/2014/main" id="{CD19046E-1EA2-EE71-5682-59130F5C3C9D}"/>
              </a:ext>
            </a:extLst>
          </p:cNvPr>
          <p:cNvGrpSpPr/>
          <p:nvPr/>
        </p:nvGrpSpPr>
        <p:grpSpPr>
          <a:xfrm>
            <a:off x="4778558" y="1528072"/>
            <a:ext cx="8977568" cy="1032832"/>
            <a:chOff x="0" y="0"/>
            <a:chExt cx="2364462" cy="272022"/>
          </a:xfrm>
        </p:grpSpPr>
        <p:sp>
          <p:nvSpPr>
            <p:cNvPr id="14" name="Freeform 14">
              <a:extLst>
                <a:ext uri="{FF2B5EF4-FFF2-40B4-BE49-F238E27FC236}">
                  <a16:creationId xmlns:a16="http://schemas.microsoft.com/office/drawing/2014/main" id="{01FCE135-F357-4D22-F018-4A1976E00894}"/>
                </a:ext>
              </a:extLst>
            </p:cNvPr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ID" dirty="0"/>
            </a:p>
          </p:txBody>
        </p:sp>
        <p:sp>
          <p:nvSpPr>
            <p:cNvPr id="15" name="TextBox 15">
              <a:extLst>
                <a:ext uri="{FF2B5EF4-FFF2-40B4-BE49-F238E27FC236}">
                  <a16:creationId xmlns:a16="http://schemas.microsoft.com/office/drawing/2014/main" id="{D512BFD6-138F-F8E6-50AC-5FE1E8745D43}"/>
                </a:ext>
              </a:extLst>
            </p:cNvPr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Freeform 16">
            <a:extLst>
              <a:ext uri="{FF2B5EF4-FFF2-40B4-BE49-F238E27FC236}">
                <a16:creationId xmlns:a16="http://schemas.microsoft.com/office/drawing/2014/main" id="{3E761FEA-44FF-8000-4C2F-5F7681F4DA50}"/>
              </a:ext>
            </a:extLst>
          </p:cNvPr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>
            <a:extLst>
              <a:ext uri="{FF2B5EF4-FFF2-40B4-BE49-F238E27FC236}">
                <a16:creationId xmlns:a16="http://schemas.microsoft.com/office/drawing/2014/main" id="{49A28B9C-8162-C7F7-60ED-AF55E0C6151D}"/>
              </a:ext>
            </a:extLst>
          </p:cNvPr>
          <p:cNvSpPr txBox="1"/>
          <p:nvPr/>
        </p:nvSpPr>
        <p:spPr>
          <a:xfrm>
            <a:off x="3486442" y="3019425"/>
            <a:ext cx="11183669" cy="2413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5800">
              <a:lnSpc>
                <a:spcPct val="115000"/>
              </a:lnSpc>
              <a:spcAft>
                <a:spcPts val="800"/>
              </a:spcAft>
            </a:pPr>
            <a:r>
              <a:rPr lang="en-ID" sz="2000" kern="100" dirty="0" err="1"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Kuis</a:t>
            </a:r>
            <a:r>
              <a:rPr lang="en-ID" sz="2000" kern="100" dirty="0"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  <a:r>
              <a:rPr lang="en-ID" sz="2000" kern="100" dirty="0" err="1"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berkelompok</a:t>
            </a:r>
            <a:r>
              <a:rPr lang="en-ID" sz="2000" kern="100" dirty="0"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  <a:hlinkClick r:id="rId1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</a:t>
            </a:r>
          </a:p>
          <a:p>
            <a:pPr marL="685800">
              <a:lnSpc>
                <a:spcPct val="115000"/>
              </a:lnSpc>
              <a:spcAft>
                <a:spcPts val="800"/>
              </a:spcAft>
            </a:pPr>
            <a:r>
              <a:rPr lang="en-ID" sz="2000" u="sng" kern="100" dirty="0">
                <a:solidFill>
                  <a:srgbClr val="0563C1"/>
                </a:solidFill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https://quizizz.com/admin/quiz/67d7b585882835104ff0c5f2?createQuestion=COMPREHENSION&amp;tab=questions</a:t>
            </a:r>
            <a:endParaRPr lang="en-ID" sz="2000" u="sng" kern="100" dirty="0">
              <a:solidFill>
                <a:srgbClr val="0563C1"/>
              </a:solidFill>
              <a:effectLst/>
              <a:latin typeface="Hagrid Text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15000"/>
              </a:lnSpc>
              <a:spcAft>
                <a:spcPts val="800"/>
              </a:spcAft>
            </a:pPr>
            <a:endParaRPr lang="en-ID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4250"/>
              </a:lnSpc>
            </a:pPr>
            <a:endParaRPr lang="en-US" sz="3035" dirty="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452B75D9-EE37-D576-D5EB-5008A1212C78}"/>
              </a:ext>
            </a:extLst>
          </p:cNvPr>
          <p:cNvSpPr txBox="1"/>
          <p:nvPr/>
        </p:nvSpPr>
        <p:spPr>
          <a:xfrm>
            <a:off x="4970447" y="1721322"/>
            <a:ext cx="8374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 dirty="0">
                <a:solidFill>
                  <a:srgbClr val="EAEAEA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Link The Quiz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241517FC-37B6-D1F3-9684-1C2FD9D54AA1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70540" y="4384276"/>
            <a:ext cx="6346919" cy="35673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9353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13939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437843" y="1743950"/>
            <a:ext cx="13280867" cy="7157480"/>
            <a:chOff x="0" y="0"/>
            <a:chExt cx="3497841" cy="1885098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497842" cy="1885098"/>
            </a:xfrm>
            <a:custGeom>
              <a:avLst/>
              <a:gdLst/>
              <a:ahLst/>
              <a:cxnLst/>
              <a:rect l="l" t="t" r="r" b="b"/>
              <a:pathLst>
                <a:path w="3497842" h="1885098">
                  <a:moveTo>
                    <a:pt x="33227" y="0"/>
                  </a:moveTo>
                  <a:lnTo>
                    <a:pt x="3464614" y="0"/>
                  </a:lnTo>
                  <a:cubicBezTo>
                    <a:pt x="3482965" y="0"/>
                    <a:pt x="3497842" y="14876"/>
                    <a:pt x="3497842" y="33227"/>
                  </a:cubicBezTo>
                  <a:lnTo>
                    <a:pt x="3497842" y="1851870"/>
                  </a:lnTo>
                  <a:cubicBezTo>
                    <a:pt x="3497842" y="1860683"/>
                    <a:pt x="3494341" y="1869134"/>
                    <a:pt x="3488110" y="1875366"/>
                  </a:cubicBezTo>
                  <a:cubicBezTo>
                    <a:pt x="3481878" y="1881597"/>
                    <a:pt x="3473427" y="1885098"/>
                    <a:pt x="3464614" y="1885098"/>
                  </a:cubicBezTo>
                  <a:lnTo>
                    <a:pt x="33227" y="1885098"/>
                  </a:lnTo>
                  <a:cubicBezTo>
                    <a:pt x="14876" y="1885098"/>
                    <a:pt x="0" y="1870221"/>
                    <a:pt x="0" y="1851870"/>
                  </a:cubicBezTo>
                  <a:lnTo>
                    <a:pt x="0" y="33227"/>
                  </a:lnTo>
                  <a:cubicBezTo>
                    <a:pt x="0" y="24415"/>
                    <a:pt x="3501" y="15963"/>
                    <a:pt x="9732" y="9732"/>
                  </a:cubicBezTo>
                  <a:cubicBezTo>
                    <a:pt x="15963" y="3501"/>
                    <a:pt x="24415" y="0"/>
                    <a:pt x="33227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497841" cy="1932723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2932736" y="2109701"/>
            <a:ext cx="12291079" cy="5995309"/>
            <a:chOff x="0" y="0"/>
            <a:chExt cx="3237157" cy="1579011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3237157" cy="1579011"/>
            </a:xfrm>
            <a:custGeom>
              <a:avLst/>
              <a:gdLst/>
              <a:ahLst/>
              <a:cxnLst/>
              <a:rect l="l" t="t" r="r" b="b"/>
              <a:pathLst>
                <a:path w="3237157" h="1579011">
                  <a:moveTo>
                    <a:pt x="35903" y="0"/>
                  </a:moveTo>
                  <a:lnTo>
                    <a:pt x="3201253" y="0"/>
                  </a:lnTo>
                  <a:cubicBezTo>
                    <a:pt x="3221082" y="0"/>
                    <a:pt x="3237157" y="16074"/>
                    <a:pt x="3237157" y="35903"/>
                  </a:cubicBezTo>
                  <a:lnTo>
                    <a:pt x="3237157" y="1543108"/>
                  </a:lnTo>
                  <a:cubicBezTo>
                    <a:pt x="3237157" y="1562937"/>
                    <a:pt x="3221082" y="1579011"/>
                    <a:pt x="3201253" y="1579011"/>
                  </a:cubicBezTo>
                  <a:lnTo>
                    <a:pt x="35903" y="1579011"/>
                  </a:lnTo>
                  <a:cubicBezTo>
                    <a:pt x="16074" y="1579011"/>
                    <a:pt x="0" y="1562937"/>
                    <a:pt x="0" y="1543108"/>
                  </a:cubicBezTo>
                  <a:lnTo>
                    <a:pt x="0" y="35903"/>
                  </a:lnTo>
                  <a:cubicBezTo>
                    <a:pt x="0" y="16074"/>
                    <a:pt x="16074" y="0"/>
                    <a:pt x="35903" y="0"/>
                  </a:cubicBezTo>
                  <a:close/>
                </a:path>
              </a:pathLst>
            </a:custGeom>
            <a:solidFill>
              <a:srgbClr val="EAEAEA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3237157" cy="1626636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778558" y="1528072"/>
            <a:ext cx="8977568" cy="1032832"/>
            <a:chOff x="0" y="0"/>
            <a:chExt cx="2364462" cy="272022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E05142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  <p:txBody>
            <a:bodyPr/>
            <a:lstStyle/>
            <a:p>
              <a:endParaRPr lang="en-ID" dirty="0"/>
            </a:p>
          </p:txBody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>
            <a:off x="12466786" y="1696642"/>
            <a:ext cx="703257" cy="703257"/>
          </a:xfrm>
          <a:custGeom>
            <a:avLst/>
            <a:gdLst/>
            <a:ahLst/>
            <a:cxnLst/>
            <a:rect l="l" t="t" r="r" b="b"/>
            <a:pathLst>
              <a:path w="703257" h="703257">
                <a:moveTo>
                  <a:pt x="0" y="0"/>
                </a:moveTo>
                <a:lnTo>
                  <a:pt x="703256" y="0"/>
                </a:lnTo>
                <a:lnTo>
                  <a:pt x="703256" y="703257"/>
                </a:lnTo>
                <a:lnTo>
                  <a:pt x="0" y="703257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8" name="TextBox 18"/>
          <p:cNvSpPr txBox="1"/>
          <p:nvPr/>
        </p:nvSpPr>
        <p:spPr>
          <a:xfrm>
            <a:off x="3486442" y="3019425"/>
            <a:ext cx="11183669" cy="241367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685800">
              <a:lnSpc>
                <a:spcPct val="115000"/>
              </a:lnSpc>
              <a:spcAft>
                <a:spcPts val="800"/>
              </a:spcAft>
            </a:pPr>
            <a:r>
              <a:rPr lang="en-ID" sz="2000" u="sng" kern="100" dirty="0" err="1"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Kuis</a:t>
            </a:r>
            <a:r>
              <a:rPr lang="en-ID" sz="2000" u="sng" kern="100" dirty="0"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ID" sz="2000" u="sng" kern="100" dirty="0" err="1"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</a:rPr>
              <a:t>Individu</a:t>
            </a:r>
            <a:endParaRPr lang="en-ID" sz="2000" u="sng" kern="100" dirty="0">
              <a:latin typeface="Hagrid Text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15000"/>
              </a:lnSpc>
              <a:spcAft>
                <a:spcPts val="800"/>
              </a:spcAft>
            </a:pPr>
            <a:r>
              <a:rPr lang="en-ID" sz="2000" u="sng" kern="100" dirty="0">
                <a:solidFill>
                  <a:srgbClr val="0563C1"/>
                </a:solidFill>
                <a:effectLst/>
                <a:latin typeface="Hagrid Text" panose="020B0604020202020204" charset="0"/>
                <a:ea typeface="Calibri" panose="020F0502020204030204" pitchFamily="34" charset="0"/>
                <a:cs typeface="Times New Roman" panose="02020603050405020304" pitchFamily="18" charset="0"/>
                <a:hlinkClick r:id="rId14"/>
              </a:rPr>
              <a:t>https://quizizz.com/admin/quiz/67a6e280711f9233a4d37597?searchLocale=</a:t>
            </a:r>
            <a:endParaRPr lang="en-ID" sz="2000" kern="100" dirty="0">
              <a:effectLst/>
              <a:latin typeface="Hagrid Text" panose="020B060402020202020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685800">
              <a:lnSpc>
                <a:spcPct val="115000"/>
              </a:lnSpc>
              <a:spcAft>
                <a:spcPts val="800"/>
              </a:spcAft>
            </a:pPr>
            <a:endParaRPr lang="en-ID" sz="3200" kern="1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ts val="4250"/>
              </a:lnSpc>
            </a:pPr>
            <a:endParaRPr lang="en-US" sz="3035" dirty="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B010EF7-E7A5-C179-4807-9B28BCDD18B8}"/>
              </a:ext>
            </a:extLst>
          </p:cNvPr>
          <p:cNvSpPr txBox="1"/>
          <p:nvPr/>
        </p:nvSpPr>
        <p:spPr>
          <a:xfrm>
            <a:off x="4970447" y="1721322"/>
            <a:ext cx="837498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 dirty="0">
                <a:solidFill>
                  <a:srgbClr val="EAEAEA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Link The Quiz</a:t>
            </a:r>
          </a:p>
        </p:txBody>
      </p:sp>
      <p:pic>
        <p:nvPicPr>
          <p:cNvPr id="19" name="Picture 18">
            <a:extLst>
              <a:ext uri="{FF2B5EF4-FFF2-40B4-BE49-F238E27FC236}">
                <a16:creationId xmlns:a16="http://schemas.microsoft.com/office/drawing/2014/main" id="{51A21501-BA95-2D66-A6F5-4987E751BE96}"/>
              </a:ext>
            </a:extLst>
          </p:cNvPr>
          <p:cNvPicPr>
            <a:picLocks noChangeAspect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16336" y="4135805"/>
            <a:ext cx="6123877" cy="3442557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66C4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80010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3033479" y="1743950"/>
            <a:ext cx="12221041" cy="7272420"/>
            <a:chOff x="0" y="0"/>
            <a:chExt cx="3218710" cy="191537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3218711" cy="1915370"/>
            </a:xfrm>
            <a:custGeom>
              <a:avLst/>
              <a:gdLst/>
              <a:ahLst/>
              <a:cxnLst/>
              <a:rect l="l" t="t" r="r" b="b"/>
              <a:pathLst>
                <a:path w="3218711" h="1915370">
                  <a:moveTo>
                    <a:pt x="36109" y="0"/>
                  </a:moveTo>
                  <a:lnTo>
                    <a:pt x="3182601" y="0"/>
                  </a:lnTo>
                  <a:cubicBezTo>
                    <a:pt x="3202544" y="0"/>
                    <a:pt x="3218711" y="16167"/>
                    <a:pt x="3218711" y="36109"/>
                  </a:cubicBezTo>
                  <a:lnTo>
                    <a:pt x="3218711" y="1879261"/>
                  </a:lnTo>
                  <a:cubicBezTo>
                    <a:pt x="3218711" y="1899203"/>
                    <a:pt x="3202544" y="1915370"/>
                    <a:pt x="3182601" y="1915370"/>
                  </a:cubicBezTo>
                  <a:lnTo>
                    <a:pt x="36109" y="1915370"/>
                  </a:lnTo>
                  <a:cubicBezTo>
                    <a:pt x="16167" y="1915370"/>
                    <a:pt x="0" y="1899203"/>
                    <a:pt x="0" y="1879261"/>
                  </a:cubicBezTo>
                  <a:lnTo>
                    <a:pt x="0" y="36109"/>
                  </a:lnTo>
                  <a:cubicBezTo>
                    <a:pt x="0" y="16167"/>
                    <a:pt x="16167" y="0"/>
                    <a:pt x="36109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3218710" cy="196299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3524404" y="2208752"/>
            <a:ext cx="11195697" cy="5627584"/>
            <a:chOff x="0" y="0"/>
            <a:chExt cx="2948661" cy="1482162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948661" cy="1482162"/>
            </a:xfrm>
            <a:custGeom>
              <a:avLst/>
              <a:gdLst/>
              <a:ahLst/>
              <a:cxnLst/>
              <a:rect l="l" t="t" r="r" b="b"/>
              <a:pathLst>
                <a:path w="2948661" h="1482162">
                  <a:moveTo>
                    <a:pt x="39416" y="0"/>
                  </a:moveTo>
                  <a:lnTo>
                    <a:pt x="2909245" y="0"/>
                  </a:lnTo>
                  <a:cubicBezTo>
                    <a:pt x="2919699" y="0"/>
                    <a:pt x="2929724" y="4153"/>
                    <a:pt x="2937116" y="11545"/>
                  </a:cubicBezTo>
                  <a:cubicBezTo>
                    <a:pt x="2944508" y="18937"/>
                    <a:pt x="2948661" y="28962"/>
                    <a:pt x="2948661" y="39416"/>
                  </a:cubicBezTo>
                  <a:lnTo>
                    <a:pt x="2948661" y="1442746"/>
                  </a:lnTo>
                  <a:cubicBezTo>
                    <a:pt x="2948661" y="1453200"/>
                    <a:pt x="2944508" y="1463225"/>
                    <a:pt x="2937116" y="1470617"/>
                  </a:cubicBezTo>
                  <a:cubicBezTo>
                    <a:pt x="2929724" y="1478009"/>
                    <a:pt x="2919699" y="1482162"/>
                    <a:pt x="2909245" y="1482162"/>
                  </a:cubicBezTo>
                  <a:lnTo>
                    <a:pt x="39416" y="1482162"/>
                  </a:lnTo>
                  <a:cubicBezTo>
                    <a:pt x="17647" y="1482162"/>
                    <a:pt x="0" y="1464515"/>
                    <a:pt x="0" y="1442746"/>
                  </a:cubicBezTo>
                  <a:lnTo>
                    <a:pt x="0" y="39416"/>
                  </a:lnTo>
                  <a:cubicBezTo>
                    <a:pt x="0" y="28962"/>
                    <a:pt x="4153" y="18937"/>
                    <a:pt x="11545" y="11545"/>
                  </a:cubicBezTo>
                  <a:cubicBezTo>
                    <a:pt x="18937" y="4153"/>
                    <a:pt x="28962" y="0"/>
                    <a:pt x="39416" y="0"/>
                  </a:cubicBezTo>
                  <a:close/>
                </a:path>
              </a:pathLst>
            </a:custGeom>
            <a:solidFill>
              <a:srgbClr val="EAEAEA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948661" cy="152978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3" name="Freeform 13"/>
          <p:cNvSpPr/>
          <p:nvPr/>
        </p:nvSpPr>
        <p:spPr>
          <a:xfrm rot="-574058">
            <a:off x="2686723" y="2517332"/>
            <a:ext cx="1542100" cy="1542100"/>
          </a:xfrm>
          <a:custGeom>
            <a:avLst/>
            <a:gdLst/>
            <a:ahLst/>
            <a:cxnLst/>
            <a:rect l="l" t="t" r="r" b="b"/>
            <a:pathLst>
              <a:path w="1542100" h="1542100">
                <a:moveTo>
                  <a:pt x="0" y="0"/>
                </a:moveTo>
                <a:lnTo>
                  <a:pt x="1542100" y="0"/>
                </a:lnTo>
                <a:lnTo>
                  <a:pt x="1542100" y="1542100"/>
                </a:lnTo>
                <a:lnTo>
                  <a:pt x="0" y="1542100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 rot="305568">
            <a:off x="13682571" y="6794835"/>
            <a:ext cx="2581437" cy="1844554"/>
          </a:xfrm>
          <a:custGeom>
            <a:avLst/>
            <a:gdLst/>
            <a:ahLst/>
            <a:cxnLst/>
            <a:rect l="l" t="t" r="r" b="b"/>
            <a:pathLst>
              <a:path w="2581437" h="1844554">
                <a:moveTo>
                  <a:pt x="0" y="0"/>
                </a:moveTo>
                <a:lnTo>
                  <a:pt x="2581438" y="0"/>
                </a:lnTo>
                <a:lnTo>
                  <a:pt x="2581438" y="1844554"/>
                </a:lnTo>
                <a:lnTo>
                  <a:pt x="0" y="1844554"/>
                </a:lnTo>
                <a:lnTo>
                  <a:pt x="0" y="0"/>
                </a:lnTo>
                <a:close/>
              </a:path>
            </a:pathLst>
          </a:custGeom>
          <a:blipFill>
            <a:blip r:embed="rId14">
              <a:extLs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 rot="-294947">
            <a:off x="13137737" y="3572207"/>
            <a:ext cx="629166" cy="1071336"/>
          </a:xfrm>
          <a:custGeom>
            <a:avLst/>
            <a:gdLst/>
            <a:ahLst/>
            <a:cxnLst/>
            <a:rect l="l" t="t" r="r" b="b"/>
            <a:pathLst>
              <a:path w="629166" h="1071336">
                <a:moveTo>
                  <a:pt x="0" y="0"/>
                </a:moveTo>
                <a:lnTo>
                  <a:pt x="629166" y="0"/>
                </a:lnTo>
                <a:lnTo>
                  <a:pt x="629166" y="1071336"/>
                </a:lnTo>
                <a:lnTo>
                  <a:pt x="0" y="1071336"/>
                </a:lnTo>
                <a:lnTo>
                  <a:pt x="0" y="0"/>
                </a:lnTo>
                <a:close/>
              </a:path>
            </a:pathLst>
          </a:custGeom>
          <a:blipFill>
            <a:blip r:embed="rId16">
              <a:extLs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a:blipFill>
        </p:spPr>
      </p:sp>
      <p:sp>
        <p:nvSpPr>
          <p:cNvPr id="16" name="TextBox 16"/>
          <p:cNvSpPr txBox="1"/>
          <p:nvPr/>
        </p:nvSpPr>
        <p:spPr>
          <a:xfrm>
            <a:off x="5909786" y="3007469"/>
            <a:ext cx="6413570" cy="19817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245"/>
              </a:lnSpc>
            </a:pPr>
            <a:r>
              <a:rPr lang="en-US" sz="11603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Thank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2110957" y="4836806"/>
            <a:ext cx="14066087" cy="198173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6245"/>
              </a:lnSpc>
            </a:pPr>
            <a:r>
              <a:rPr lang="en-US" sz="11603">
                <a:solidFill>
                  <a:srgbClr val="000000"/>
                </a:solidFill>
                <a:latin typeface="TAN Headline"/>
                <a:ea typeface="TAN Headline"/>
                <a:cs typeface="TAN Headline"/>
                <a:sym typeface="TAN Headline"/>
              </a:rPr>
              <a:t>You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5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3007151" y="2109701"/>
            <a:ext cx="12297898" cy="6412858"/>
            <a:chOff x="0" y="0"/>
            <a:chExt cx="2918436" cy="152184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918436" cy="1521847"/>
            </a:xfrm>
            <a:custGeom>
              <a:avLst/>
              <a:gdLst/>
              <a:ahLst/>
              <a:cxnLst/>
              <a:rect l="l" t="t" r="r" b="b"/>
              <a:pathLst>
                <a:path w="2918436" h="1521847">
                  <a:moveTo>
                    <a:pt x="35883" y="0"/>
                  </a:moveTo>
                  <a:lnTo>
                    <a:pt x="2882553" y="0"/>
                  </a:lnTo>
                  <a:cubicBezTo>
                    <a:pt x="2902371" y="0"/>
                    <a:pt x="2918436" y="16066"/>
                    <a:pt x="2918436" y="35883"/>
                  </a:cubicBezTo>
                  <a:lnTo>
                    <a:pt x="2918436" y="1485964"/>
                  </a:lnTo>
                  <a:cubicBezTo>
                    <a:pt x="2918436" y="1505781"/>
                    <a:pt x="2902371" y="1521847"/>
                    <a:pt x="2882553" y="1521847"/>
                  </a:cubicBezTo>
                  <a:lnTo>
                    <a:pt x="35883" y="1521847"/>
                  </a:lnTo>
                  <a:cubicBezTo>
                    <a:pt x="26366" y="1521847"/>
                    <a:pt x="17239" y="1518066"/>
                    <a:pt x="10510" y="1511337"/>
                  </a:cubicBezTo>
                  <a:cubicBezTo>
                    <a:pt x="3781" y="1504607"/>
                    <a:pt x="0" y="1495480"/>
                    <a:pt x="0" y="1485964"/>
                  </a:cubicBezTo>
                  <a:lnTo>
                    <a:pt x="0" y="35883"/>
                  </a:lnTo>
                  <a:cubicBezTo>
                    <a:pt x="0" y="26366"/>
                    <a:pt x="3781" y="17239"/>
                    <a:pt x="10510" y="10510"/>
                  </a:cubicBezTo>
                  <a:cubicBezTo>
                    <a:pt x="17239" y="3781"/>
                    <a:pt x="26366" y="0"/>
                    <a:pt x="35883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2918436" cy="1569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07616" y="1659960"/>
            <a:ext cx="8977568" cy="5549076"/>
            <a:chOff x="0" y="0"/>
            <a:chExt cx="2364462" cy="146148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64462" cy="1461485"/>
            </a:xfrm>
            <a:custGeom>
              <a:avLst/>
              <a:gdLst/>
              <a:ahLst/>
              <a:cxnLst/>
              <a:rect l="l" t="t" r="r" b="b"/>
              <a:pathLst>
                <a:path w="2364462" h="1461485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375249"/>
                  </a:lnTo>
                  <a:cubicBezTo>
                    <a:pt x="2364462" y="1398120"/>
                    <a:pt x="2355377" y="1420055"/>
                    <a:pt x="2339205" y="1436227"/>
                  </a:cubicBezTo>
                  <a:cubicBezTo>
                    <a:pt x="2323032" y="1452400"/>
                    <a:pt x="2301098" y="1461485"/>
                    <a:pt x="2278226" y="1461485"/>
                  </a:cubicBezTo>
                  <a:lnTo>
                    <a:pt x="86236" y="1461485"/>
                  </a:lnTo>
                  <a:cubicBezTo>
                    <a:pt x="63365" y="1461485"/>
                    <a:pt x="41430" y="1452400"/>
                    <a:pt x="25258" y="1436227"/>
                  </a:cubicBezTo>
                  <a:cubicBezTo>
                    <a:pt x="9086" y="1420055"/>
                    <a:pt x="0" y="1398120"/>
                    <a:pt x="0" y="1375249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231F20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364462" cy="1509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655216" y="1507560"/>
            <a:ext cx="8977568" cy="5549076"/>
            <a:chOff x="0" y="0"/>
            <a:chExt cx="2364462" cy="146148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364462" cy="1461485"/>
            </a:xfrm>
            <a:custGeom>
              <a:avLst/>
              <a:gdLst/>
              <a:ahLst/>
              <a:cxnLst/>
              <a:rect l="l" t="t" r="r" b="b"/>
              <a:pathLst>
                <a:path w="2364462" h="1461485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375249"/>
                  </a:lnTo>
                  <a:cubicBezTo>
                    <a:pt x="2364462" y="1398120"/>
                    <a:pt x="2355377" y="1420055"/>
                    <a:pt x="2339205" y="1436227"/>
                  </a:cubicBezTo>
                  <a:cubicBezTo>
                    <a:pt x="2323032" y="1452400"/>
                    <a:pt x="2301098" y="1461485"/>
                    <a:pt x="2278226" y="1461485"/>
                  </a:cubicBezTo>
                  <a:lnTo>
                    <a:pt x="86236" y="1461485"/>
                  </a:lnTo>
                  <a:cubicBezTo>
                    <a:pt x="63365" y="1461485"/>
                    <a:pt x="41430" y="1452400"/>
                    <a:pt x="25258" y="1436227"/>
                  </a:cubicBezTo>
                  <a:cubicBezTo>
                    <a:pt x="9086" y="1420055"/>
                    <a:pt x="0" y="1398120"/>
                    <a:pt x="0" y="1375249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9C52CF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364462" cy="1509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234239">
            <a:off x="13800940" y="7133014"/>
            <a:ext cx="629166" cy="1071336"/>
          </a:xfrm>
          <a:custGeom>
            <a:avLst/>
            <a:gdLst/>
            <a:ahLst/>
            <a:cxnLst/>
            <a:rect l="l" t="t" r="r" b="b"/>
            <a:pathLst>
              <a:path w="629166" h="1071336">
                <a:moveTo>
                  <a:pt x="0" y="0"/>
                </a:moveTo>
                <a:lnTo>
                  <a:pt x="629166" y="0"/>
                </a:lnTo>
                <a:lnTo>
                  <a:pt x="629166" y="1071336"/>
                </a:lnTo>
                <a:lnTo>
                  <a:pt x="0" y="107133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5262266" y="2867353"/>
            <a:ext cx="7830726" cy="274042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653"/>
              </a:lnSpc>
            </a:pPr>
            <a:r>
              <a:rPr lang="en-US" sz="7609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 Narrative </a:t>
            </a:r>
          </a:p>
          <a:p>
            <a:pPr algn="ctr">
              <a:lnSpc>
                <a:spcPts val="10653"/>
              </a:lnSpc>
            </a:pPr>
            <a:r>
              <a:rPr lang="en-US" sz="7609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Text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5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65724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437843" y="2001287"/>
            <a:ext cx="13280867" cy="7008306"/>
            <a:chOff x="0" y="0"/>
            <a:chExt cx="812800" cy="42891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428914"/>
            </a:xfrm>
            <a:custGeom>
              <a:avLst/>
              <a:gdLst/>
              <a:ahLst/>
              <a:cxnLst/>
              <a:rect l="l" t="t" r="r" b="b"/>
              <a:pathLst>
                <a:path w="812800" h="428914">
                  <a:moveTo>
                    <a:pt x="0" y="0"/>
                  </a:moveTo>
                  <a:lnTo>
                    <a:pt x="812800" y="0"/>
                  </a:lnTo>
                  <a:lnTo>
                    <a:pt x="812800" y="428914"/>
                  </a:lnTo>
                  <a:lnTo>
                    <a:pt x="0" y="428914"/>
                  </a:lnTo>
                  <a:close/>
                </a:path>
              </a:pathLst>
            </a:custGeom>
            <a:solidFill>
              <a:srgbClr val="D1D3D4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47653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518164" y="3397238"/>
            <a:ext cx="11051787" cy="21240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200"/>
              </a:lnSpc>
            </a:pPr>
            <a:r>
              <a:rPr lang="en-US" sz="3000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Narrative text is a type of text that aims to tell a story, whether it is a real or fictional story, with the aim of entertaining, providing moral lessons, or conveying certain messages to readers. 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4655216" y="1764897"/>
            <a:ext cx="8977568" cy="1032832"/>
            <a:chOff x="0" y="0"/>
            <a:chExt cx="2364462" cy="27202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5133510" y="1934612"/>
            <a:ext cx="7821095" cy="641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Narrative text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171727" y="1764897"/>
            <a:ext cx="679435" cy="622592"/>
            <a:chOff x="0" y="0"/>
            <a:chExt cx="41582" cy="3810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1582" cy="38103"/>
            </a:xfrm>
            <a:custGeom>
              <a:avLst/>
              <a:gdLst/>
              <a:ahLst/>
              <a:cxnLst/>
              <a:rect l="l" t="t" r="r" b="b"/>
              <a:pathLst>
                <a:path w="41582" h="38103">
                  <a:moveTo>
                    <a:pt x="0" y="0"/>
                  </a:moveTo>
                  <a:lnTo>
                    <a:pt x="41582" y="0"/>
                  </a:lnTo>
                  <a:lnTo>
                    <a:pt x="41582" y="38103"/>
                  </a:lnTo>
                  <a:lnTo>
                    <a:pt x="0" y="38103"/>
                  </a:lnTo>
                  <a:close/>
                </a:path>
              </a:pathLst>
            </a:custGeom>
            <a:solidFill>
              <a:srgbClr val="FFFFF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41582" cy="857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378992" y="8635708"/>
            <a:ext cx="679435" cy="622592"/>
            <a:chOff x="0" y="0"/>
            <a:chExt cx="41582" cy="3810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41582" cy="38103"/>
            </a:xfrm>
            <a:custGeom>
              <a:avLst/>
              <a:gdLst/>
              <a:ahLst/>
              <a:cxnLst/>
              <a:rect l="l" t="t" r="r" b="b"/>
              <a:pathLst>
                <a:path w="41582" h="38103">
                  <a:moveTo>
                    <a:pt x="0" y="0"/>
                  </a:moveTo>
                  <a:lnTo>
                    <a:pt x="41582" y="0"/>
                  </a:lnTo>
                  <a:lnTo>
                    <a:pt x="41582" y="38103"/>
                  </a:lnTo>
                  <a:lnTo>
                    <a:pt x="0" y="38103"/>
                  </a:lnTo>
                  <a:close/>
                </a:path>
              </a:pathLst>
            </a:custGeom>
            <a:solidFill>
              <a:srgbClr val="FFFFF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41582" cy="857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8C52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-65724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2466418" y="2001287"/>
            <a:ext cx="13280867" cy="7008306"/>
            <a:chOff x="0" y="0"/>
            <a:chExt cx="812800" cy="42891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428914"/>
            </a:xfrm>
            <a:custGeom>
              <a:avLst/>
              <a:gdLst/>
              <a:ahLst/>
              <a:cxnLst/>
              <a:rect l="l" t="t" r="r" b="b"/>
              <a:pathLst>
                <a:path w="812800" h="428914">
                  <a:moveTo>
                    <a:pt x="0" y="0"/>
                  </a:moveTo>
                  <a:lnTo>
                    <a:pt x="812800" y="0"/>
                  </a:lnTo>
                  <a:lnTo>
                    <a:pt x="812800" y="428914"/>
                  </a:lnTo>
                  <a:lnTo>
                    <a:pt x="0" y="428914"/>
                  </a:lnTo>
                  <a:close/>
                </a:path>
              </a:pathLst>
            </a:custGeom>
            <a:solidFill>
              <a:srgbClr val="D1D3D4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812800" cy="476539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3552383" y="3248025"/>
            <a:ext cx="11051787" cy="1590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•To entertain or give a moral message to the reader.</a:t>
            </a:r>
          </a:p>
          <a:p>
            <a:pPr algn="l">
              <a:lnSpc>
                <a:spcPts val="4200"/>
              </a:lnSpc>
            </a:pPr>
            <a:r>
              <a:rPr lang="en-US" sz="300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•To recount an event or experience. </a:t>
            </a:r>
          </a:p>
          <a:p>
            <a:pPr algn="just">
              <a:lnSpc>
                <a:spcPts val="4200"/>
              </a:lnSpc>
            </a:pPr>
            <a:endParaRPr lang="en-US" sz="300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  <p:grpSp>
        <p:nvGrpSpPr>
          <p:cNvPr id="11" name="Group 11"/>
          <p:cNvGrpSpPr/>
          <p:nvPr/>
        </p:nvGrpSpPr>
        <p:grpSpPr>
          <a:xfrm>
            <a:off x="4655216" y="1764897"/>
            <a:ext cx="8977568" cy="1032832"/>
            <a:chOff x="0" y="0"/>
            <a:chExt cx="2364462" cy="272022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2364462" cy="272022"/>
            </a:xfrm>
            <a:custGeom>
              <a:avLst/>
              <a:gdLst/>
              <a:ahLst/>
              <a:cxnLst/>
              <a:rect l="l" t="t" r="r" b="b"/>
              <a:pathLst>
                <a:path w="2364462" h="272022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85785"/>
                  </a:lnTo>
                  <a:cubicBezTo>
                    <a:pt x="2364462" y="208657"/>
                    <a:pt x="2355377" y="230591"/>
                    <a:pt x="2339205" y="246764"/>
                  </a:cubicBezTo>
                  <a:cubicBezTo>
                    <a:pt x="2323032" y="262936"/>
                    <a:pt x="2301098" y="272022"/>
                    <a:pt x="2278226" y="272022"/>
                  </a:cubicBezTo>
                  <a:lnTo>
                    <a:pt x="86236" y="272022"/>
                  </a:lnTo>
                  <a:cubicBezTo>
                    <a:pt x="63365" y="272022"/>
                    <a:pt x="41430" y="262936"/>
                    <a:pt x="25258" y="246764"/>
                  </a:cubicBezTo>
                  <a:cubicBezTo>
                    <a:pt x="9086" y="230591"/>
                    <a:pt x="0" y="208657"/>
                    <a:pt x="0" y="185785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3" name="TextBox 13"/>
            <p:cNvSpPr txBox="1"/>
            <p:nvPr/>
          </p:nvSpPr>
          <p:spPr>
            <a:xfrm>
              <a:off x="0" y="-47625"/>
              <a:ext cx="2364462" cy="31964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5152560" y="1925087"/>
            <a:ext cx="7821095" cy="6419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040"/>
              </a:lnSpc>
            </a:pPr>
            <a:r>
              <a:rPr lang="en-US" sz="3600" b="1">
                <a:solidFill>
                  <a:srgbClr val="000000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Learning Objectives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2171727" y="1764897"/>
            <a:ext cx="679435" cy="622592"/>
            <a:chOff x="0" y="0"/>
            <a:chExt cx="41582" cy="38103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41582" cy="38103"/>
            </a:xfrm>
            <a:custGeom>
              <a:avLst/>
              <a:gdLst/>
              <a:ahLst/>
              <a:cxnLst/>
              <a:rect l="l" t="t" r="r" b="b"/>
              <a:pathLst>
                <a:path w="41582" h="38103">
                  <a:moveTo>
                    <a:pt x="0" y="0"/>
                  </a:moveTo>
                  <a:lnTo>
                    <a:pt x="41582" y="0"/>
                  </a:lnTo>
                  <a:lnTo>
                    <a:pt x="41582" y="38103"/>
                  </a:lnTo>
                  <a:lnTo>
                    <a:pt x="0" y="38103"/>
                  </a:lnTo>
                  <a:close/>
                </a:path>
              </a:pathLst>
            </a:custGeom>
            <a:solidFill>
              <a:srgbClr val="FFFFF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7" name="TextBox 17"/>
            <p:cNvSpPr txBox="1"/>
            <p:nvPr/>
          </p:nvSpPr>
          <p:spPr>
            <a:xfrm>
              <a:off x="0" y="-47625"/>
              <a:ext cx="41582" cy="857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8" name="Group 18"/>
          <p:cNvGrpSpPr/>
          <p:nvPr/>
        </p:nvGrpSpPr>
        <p:grpSpPr>
          <a:xfrm>
            <a:off x="15378992" y="8635708"/>
            <a:ext cx="679435" cy="622592"/>
            <a:chOff x="0" y="0"/>
            <a:chExt cx="41582" cy="38103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41582" cy="38103"/>
            </a:xfrm>
            <a:custGeom>
              <a:avLst/>
              <a:gdLst/>
              <a:ahLst/>
              <a:cxnLst/>
              <a:rect l="l" t="t" r="r" b="b"/>
              <a:pathLst>
                <a:path w="41582" h="38103">
                  <a:moveTo>
                    <a:pt x="0" y="0"/>
                  </a:moveTo>
                  <a:lnTo>
                    <a:pt x="41582" y="0"/>
                  </a:lnTo>
                  <a:lnTo>
                    <a:pt x="41582" y="38103"/>
                  </a:lnTo>
                  <a:lnTo>
                    <a:pt x="0" y="38103"/>
                  </a:lnTo>
                  <a:close/>
                </a:path>
              </a:pathLst>
            </a:custGeom>
            <a:solidFill>
              <a:srgbClr val="FFFFF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20" name="TextBox 20"/>
            <p:cNvSpPr txBox="1"/>
            <p:nvPr/>
          </p:nvSpPr>
          <p:spPr>
            <a:xfrm>
              <a:off x="0" y="-47625"/>
              <a:ext cx="41582" cy="8572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2569290" y="1344740"/>
            <a:ext cx="13149419" cy="7913560"/>
          </a:xfrm>
          <a:custGeom>
            <a:avLst/>
            <a:gdLst/>
            <a:ahLst/>
            <a:cxnLst/>
            <a:rect l="l" t="t" r="r" b="b"/>
            <a:pathLst>
              <a:path w="13149419" h="7913560">
                <a:moveTo>
                  <a:pt x="0" y="0"/>
                </a:moveTo>
                <a:lnTo>
                  <a:pt x="13149420" y="0"/>
                </a:lnTo>
                <a:lnTo>
                  <a:pt x="13149420" y="7913560"/>
                </a:lnTo>
                <a:lnTo>
                  <a:pt x="0" y="791356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Freeform 4"/>
          <p:cNvSpPr/>
          <p:nvPr/>
        </p:nvSpPr>
        <p:spPr>
          <a:xfrm rot="-5400000">
            <a:off x="3814084" y="1142699"/>
            <a:ext cx="464802" cy="1469201"/>
          </a:xfrm>
          <a:custGeom>
            <a:avLst/>
            <a:gdLst/>
            <a:ahLst/>
            <a:cxnLst/>
            <a:rect l="l" t="t" r="r" b="b"/>
            <a:pathLst>
              <a:path w="464802" h="1469201">
                <a:moveTo>
                  <a:pt x="0" y="0"/>
                </a:moveTo>
                <a:lnTo>
                  <a:pt x="464802" y="0"/>
                </a:lnTo>
                <a:lnTo>
                  <a:pt x="464802" y="1469202"/>
                </a:lnTo>
                <a:lnTo>
                  <a:pt x="0" y="1469202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5" name="Freeform 5"/>
          <p:cNvSpPr/>
          <p:nvPr/>
        </p:nvSpPr>
        <p:spPr>
          <a:xfrm>
            <a:off x="11686478" y="3086100"/>
            <a:ext cx="1406513" cy="1406513"/>
          </a:xfrm>
          <a:custGeom>
            <a:avLst/>
            <a:gdLst/>
            <a:ahLst/>
            <a:cxnLst/>
            <a:rect l="l" t="t" r="r" b="b"/>
            <a:pathLst>
              <a:path w="1406513" h="1406513">
                <a:moveTo>
                  <a:pt x="0" y="0"/>
                </a:moveTo>
                <a:lnTo>
                  <a:pt x="1406514" y="0"/>
                </a:lnTo>
                <a:lnTo>
                  <a:pt x="1406514" y="1406513"/>
                </a:lnTo>
                <a:lnTo>
                  <a:pt x="0" y="1406513"/>
                </a:lnTo>
                <a:lnTo>
                  <a:pt x="0" y="0"/>
                </a:lnTo>
                <a:close/>
              </a:path>
            </a:pathLst>
          </a:custGeom>
          <a:blipFill>
            <a:blip r:embed="rId8">
              <a:extLs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a:blipFill>
        </p:spPr>
      </p:sp>
      <p:sp>
        <p:nvSpPr>
          <p:cNvPr id="6" name="Freeform 6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10">
              <a:extLs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7" name="Group 7"/>
          <p:cNvGrpSpPr/>
          <p:nvPr/>
        </p:nvGrpSpPr>
        <p:grpSpPr>
          <a:xfrm>
            <a:off x="3007151" y="2109701"/>
            <a:ext cx="12297898" cy="6412858"/>
            <a:chOff x="0" y="0"/>
            <a:chExt cx="2918436" cy="1521847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2918436" cy="1521847"/>
            </a:xfrm>
            <a:custGeom>
              <a:avLst/>
              <a:gdLst/>
              <a:ahLst/>
              <a:cxnLst/>
              <a:rect l="l" t="t" r="r" b="b"/>
              <a:pathLst>
                <a:path w="2918436" h="1521847">
                  <a:moveTo>
                    <a:pt x="35883" y="0"/>
                  </a:moveTo>
                  <a:lnTo>
                    <a:pt x="2882553" y="0"/>
                  </a:lnTo>
                  <a:cubicBezTo>
                    <a:pt x="2902371" y="0"/>
                    <a:pt x="2918436" y="16066"/>
                    <a:pt x="2918436" y="35883"/>
                  </a:cubicBezTo>
                  <a:lnTo>
                    <a:pt x="2918436" y="1485964"/>
                  </a:lnTo>
                  <a:cubicBezTo>
                    <a:pt x="2918436" y="1505781"/>
                    <a:pt x="2902371" y="1521847"/>
                    <a:pt x="2882553" y="1521847"/>
                  </a:cubicBezTo>
                  <a:lnTo>
                    <a:pt x="35883" y="1521847"/>
                  </a:lnTo>
                  <a:cubicBezTo>
                    <a:pt x="26366" y="1521847"/>
                    <a:pt x="17239" y="1518066"/>
                    <a:pt x="10510" y="1511337"/>
                  </a:cubicBezTo>
                  <a:cubicBezTo>
                    <a:pt x="3781" y="1504607"/>
                    <a:pt x="0" y="1495480"/>
                    <a:pt x="0" y="1485964"/>
                  </a:cubicBezTo>
                  <a:lnTo>
                    <a:pt x="0" y="35883"/>
                  </a:lnTo>
                  <a:cubicBezTo>
                    <a:pt x="0" y="26366"/>
                    <a:pt x="3781" y="17239"/>
                    <a:pt x="10510" y="10510"/>
                  </a:cubicBezTo>
                  <a:cubicBezTo>
                    <a:pt x="17239" y="3781"/>
                    <a:pt x="26366" y="0"/>
                    <a:pt x="35883" y="0"/>
                  </a:cubicBezTo>
                  <a:close/>
                </a:path>
              </a:pathLst>
            </a:custGeom>
            <a:solidFill>
              <a:srgbClr val="F2BE4B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0" y="-47625"/>
              <a:ext cx="2918436" cy="156947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10" name="Group 10"/>
          <p:cNvGrpSpPr/>
          <p:nvPr/>
        </p:nvGrpSpPr>
        <p:grpSpPr>
          <a:xfrm>
            <a:off x="4807616" y="1659960"/>
            <a:ext cx="8977568" cy="5549076"/>
            <a:chOff x="0" y="0"/>
            <a:chExt cx="2364462" cy="1461485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2364462" cy="1461485"/>
            </a:xfrm>
            <a:custGeom>
              <a:avLst/>
              <a:gdLst/>
              <a:ahLst/>
              <a:cxnLst/>
              <a:rect l="l" t="t" r="r" b="b"/>
              <a:pathLst>
                <a:path w="2364462" h="1461485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375249"/>
                  </a:lnTo>
                  <a:cubicBezTo>
                    <a:pt x="2364462" y="1398120"/>
                    <a:pt x="2355377" y="1420055"/>
                    <a:pt x="2339205" y="1436227"/>
                  </a:cubicBezTo>
                  <a:cubicBezTo>
                    <a:pt x="2323032" y="1452400"/>
                    <a:pt x="2301098" y="1461485"/>
                    <a:pt x="2278226" y="1461485"/>
                  </a:cubicBezTo>
                  <a:lnTo>
                    <a:pt x="86236" y="1461485"/>
                  </a:lnTo>
                  <a:cubicBezTo>
                    <a:pt x="63365" y="1461485"/>
                    <a:pt x="41430" y="1452400"/>
                    <a:pt x="25258" y="1436227"/>
                  </a:cubicBezTo>
                  <a:cubicBezTo>
                    <a:pt x="9086" y="1420055"/>
                    <a:pt x="0" y="1398120"/>
                    <a:pt x="0" y="1375249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231F20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2" name="TextBox 12"/>
            <p:cNvSpPr txBox="1"/>
            <p:nvPr/>
          </p:nvSpPr>
          <p:spPr>
            <a:xfrm>
              <a:off x="0" y="-47625"/>
              <a:ext cx="2364462" cy="1509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4655216" y="1507560"/>
            <a:ext cx="8977568" cy="5549076"/>
            <a:chOff x="0" y="0"/>
            <a:chExt cx="2364462" cy="1461485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2364462" cy="1461485"/>
            </a:xfrm>
            <a:custGeom>
              <a:avLst/>
              <a:gdLst/>
              <a:ahLst/>
              <a:cxnLst/>
              <a:rect l="l" t="t" r="r" b="b"/>
              <a:pathLst>
                <a:path w="2364462" h="1461485">
                  <a:moveTo>
                    <a:pt x="86236" y="0"/>
                  </a:moveTo>
                  <a:lnTo>
                    <a:pt x="2278226" y="0"/>
                  </a:lnTo>
                  <a:cubicBezTo>
                    <a:pt x="2325853" y="0"/>
                    <a:pt x="2364462" y="38609"/>
                    <a:pt x="2364462" y="86236"/>
                  </a:cubicBezTo>
                  <a:lnTo>
                    <a:pt x="2364462" y="1375249"/>
                  </a:lnTo>
                  <a:cubicBezTo>
                    <a:pt x="2364462" y="1398120"/>
                    <a:pt x="2355377" y="1420055"/>
                    <a:pt x="2339205" y="1436227"/>
                  </a:cubicBezTo>
                  <a:cubicBezTo>
                    <a:pt x="2323032" y="1452400"/>
                    <a:pt x="2301098" y="1461485"/>
                    <a:pt x="2278226" y="1461485"/>
                  </a:cubicBezTo>
                  <a:lnTo>
                    <a:pt x="86236" y="1461485"/>
                  </a:lnTo>
                  <a:cubicBezTo>
                    <a:pt x="63365" y="1461485"/>
                    <a:pt x="41430" y="1452400"/>
                    <a:pt x="25258" y="1436227"/>
                  </a:cubicBezTo>
                  <a:cubicBezTo>
                    <a:pt x="9086" y="1420055"/>
                    <a:pt x="0" y="1398120"/>
                    <a:pt x="0" y="1375249"/>
                  </a:cubicBezTo>
                  <a:lnTo>
                    <a:pt x="0" y="86236"/>
                  </a:lnTo>
                  <a:cubicBezTo>
                    <a:pt x="0" y="63365"/>
                    <a:pt x="9086" y="41430"/>
                    <a:pt x="25258" y="25258"/>
                  </a:cubicBezTo>
                  <a:cubicBezTo>
                    <a:pt x="41430" y="9086"/>
                    <a:pt x="63365" y="0"/>
                    <a:pt x="86236" y="0"/>
                  </a:cubicBezTo>
                  <a:close/>
                </a:path>
              </a:pathLst>
            </a:custGeom>
            <a:solidFill>
              <a:srgbClr val="9C52CF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15" name="TextBox 15"/>
            <p:cNvSpPr txBox="1"/>
            <p:nvPr/>
          </p:nvSpPr>
          <p:spPr>
            <a:xfrm>
              <a:off x="0" y="-47625"/>
              <a:ext cx="2364462" cy="150911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6" name="Freeform 16"/>
          <p:cNvSpPr/>
          <p:nvPr/>
        </p:nvSpPr>
        <p:spPr>
          <a:xfrm rot="-1234239">
            <a:off x="13800940" y="7133014"/>
            <a:ext cx="629166" cy="1071336"/>
          </a:xfrm>
          <a:custGeom>
            <a:avLst/>
            <a:gdLst/>
            <a:ahLst/>
            <a:cxnLst/>
            <a:rect l="l" t="t" r="r" b="b"/>
            <a:pathLst>
              <a:path w="629166" h="1071336">
                <a:moveTo>
                  <a:pt x="0" y="0"/>
                </a:moveTo>
                <a:lnTo>
                  <a:pt x="629166" y="0"/>
                </a:lnTo>
                <a:lnTo>
                  <a:pt x="629166" y="1071336"/>
                </a:lnTo>
                <a:lnTo>
                  <a:pt x="0" y="1071336"/>
                </a:lnTo>
                <a:lnTo>
                  <a:pt x="0" y="0"/>
                </a:lnTo>
                <a:close/>
              </a:path>
            </a:pathLst>
          </a:custGeom>
          <a:blipFill>
            <a:blip r:embed="rId12">
              <a:extLs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a:blipFill>
        </p:spPr>
      </p:sp>
      <p:sp>
        <p:nvSpPr>
          <p:cNvPr id="17" name="TextBox 17"/>
          <p:cNvSpPr txBox="1"/>
          <p:nvPr/>
        </p:nvSpPr>
        <p:spPr>
          <a:xfrm>
            <a:off x="5262266" y="2176080"/>
            <a:ext cx="7830726" cy="413107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653"/>
              </a:lnSpc>
            </a:pPr>
            <a:r>
              <a:rPr lang="en-US" sz="7609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NARRATIVE TEXT STRUCTURE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sp>
        <p:nvSpPr>
          <p:cNvPr id="4" name="TextBox 4"/>
          <p:cNvSpPr txBox="1"/>
          <p:nvPr/>
        </p:nvSpPr>
        <p:spPr>
          <a:xfrm>
            <a:off x="2649382" y="4964393"/>
            <a:ext cx="12945564" cy="3701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8"/>
              </a:lnSpc>
            </a:pPr>
            <a:endParaRPr/>
          </a:p>
          <a:p>
            <a:pPr algn="l">
              <a:lnSpc>
                <a:spcPts val="4908"/>
              </a:lnSpc>
            </a:pPr>
            <a:r>
              <a:rPr lang="en-US" sz="3506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This section introduces the characters, place, time, and background of the story.</a:t>
            </a:r>
          </a:p>
          <a:p>
            <a:pPr algn="l">
              <a:lnSpc>
                <a:spcPts val="4908"/>
              </a:lnSpc>
            </a:pPr>
            <a:r>
              <a:rPr lang="en-US" sz="3506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Example: “Once upon a time, there lived a poor fisherman in a small village.”</a:t>
            </a:r>
          </a:p>
          <a:p>
            <a:pPr algn="l">
              <a:lnSpc>
                <a:spcPts val="4908"/>
              </a:lnSpc>
            </a:pPr>
            <a:endParaRPr lang="en-US" sz="3506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  <p:grpSp>
        <p:nvGrpSpPr>
          <p:cNvPr id="5" name="Group 5"/>
          <p:cNvGrpSpPr/>
          <p:nvPr/>
        </p:nvGrpSpPr>
        <p:grpSpPr>
          <a:xfrm>
            <a:off x="4318713" y="3136690"/>
            <a:ext cx="7628929" cy="1114751"/>
            <a:chOff x="0" y="0"/>
            <a:chExt cx="2264668" cy="330917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2264668" cy="330917"/>
            </a:xfrm>
            <a:custGeom>
              <a:avLst/>
              <a:gdLst/>
              <a:ahLst/>
              <a:cxnLst/>
              <a:rect l="l" t="t" r="r" b="b"/>
              <a:pathLst>
                <a:path w="2264668" h="330917">
                  <a:moveTo>
                    <a:pt x="57844" y="0"/>
                  </a:moveTo>
                  <a:lnTo>
                    <a:pt x="2206824" y="0"/>
                  </a:lnTo>
                  <a:cubicBezTo>
                    <a:pt x="2238770" y="0"/>
                    <a:pt x="2264668" y="25898"/>
                    <a:pt x="2264668" y="57844"/>
                  </a:cubicBezTo>
                  <a:lnTo>
                    <a:pt x="2264668" y="273073"/>
                  </a:lnTo>
                  <a:cubicBezTo>
                    <a:pt x="2264668" y="305019"/>
                    <a:pt x="2238770" y="330917"/>
                    <a:pt x="2206824" y="330917"/>
                  </a:cubicBezTo>
                  <a:lnTo>
                    <a:pt x="57844" y="330917"/>
                  </a:lnTo>
                  <a:cubicBezTo>
                    <a:pt x="25898" y="330917"/>
                    <a:pt x="0" y="305019"/>
                    <a:pt x="0" y="273073"/>
                  </a:cubicBezTo>
                  <a:lnTo>
                    <a:pt x="0" y="57844"/>
                  </a:lnTo>
                  <a:cubicBezTo>
                    <a:pt x="0" y="25898"/>
                    <a:pt x="25898" y="0"/>
                    <a:pt x="57844" y="0"/>
                  </a:cubicBezTo>
                  <a:close/>
                </a:path>
              </a:pathLst>
            </a:custGeom>
            <a:solidFill>
              <a:srgbClr val="9C52CF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7" name="TextBox 7"/>
            <p:cNvSpPr txBox="1"/>
            <p:nvPr/>
          </p:nvSpPr>
          <p:spPr>
            <a:xfrm>
              <a:off x="0" y="-47625"/>
              <a:ext cx="2264668" cy="3785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2649382" y="2347538"/>
            <a:ext cx="2693054" cy="2693054"/>
            <a:chOff x="0" y="0"/>
            <a:chExt cx="812800" cy="812800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52C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10" name="TextBox 10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1" name="TextBox 11"/>
          <p:cNvSpPr txBox="1"/>
          <p:nvPr/>
        </p:nvSpPr>
        <p:spPr>
          <a:xfrm>
            <a:off x="6327968" y="3386485"/>
            <a:ext cx="3544277" cy="535739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4178"/>
              </a:lnSpc>
            </a:pPr>
            <a:r>
              <a:rPr lang="en-US" sz="2984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Orientation</a:t>
            </a:r>
          </a:p>
        </p:txBody>
      </p:sp>
      <p:sp>
        <p:nvSpPr>
          <p:cNvPr id="12" name="Freeform 12"/>
          <p:cNvSpPr/>
          <p:nvPr/>
        </p:nvSpPr>
        <p:spPr>
          <a:xfrm>
            <a:off x="5679559" y="3465908"/>
            <a:ext cx="648409" cy="456316"/>
          </a:xfrm>
          <a:custGeom>
            <a:avLst/>
            <a:gdLst/>
            <a:ahLst/>
            <a:cxnLst/>
            <a:rect l="l" t="t" r="r" b="b"/>
            <a:pathLst>
              <a:path w="648409" h="456316">
                <a:moveTo>
                  <a:pt x="0" y="0"/>
                </a:moveTo>
                <a:lnTo>
                  <a:pt x="648409" y="0"/>
                </a:lnTo>
                <a:lnTo>
                  <a:pt x="648409" y="456315"/>
                </a:lnTo>
                <a:lnTo>
                  <a:pt x="0" y="4563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4" name="Group 4"/>
          <p:cNvGrpSpPr/>
          <p:nvPr/>
        </p:nvGrpSpPr>
        <p:grpSpPr>
          <a:xfrm>
            <a:off x="4318713" y="3136690"/>
            <a:ext cx="7628929" cy="1114751"/>
            <a:chOff x="0" y="0"/>
            <a:chExt cx="2264668" cy="33091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64668" cy="330917"/>
            </a:xfrm>
            <a:custGeom>
              <a:avLst/>
              <a:gdLst/>
              <a:ahLst/>
              <a:cxnLst/>
              <a:rect l="l" t="t" r="r" b="b"/>
              <a:pathLst>
                <a:path w="2264668" h="330917">
                  <a:moveTo>
                    <a:pt x="57844" y="0"/>
                  </a:moveTo>
                  <a:lnTo>
                    <a:pt x="2206824" y="0"/>
                  </a:lnTo>
                  <a:cubicBezTo>
                    <a:pt x="2238770" y="0"/>
                    <a:pt x="2264668" y="25898"/>
                    <a:pt x="2264668" y="57844"/>
                  </a:cubicBezTo>
                  <a:lnTo>
                    <a:pt x="2264668" y="273073"/>
                  </a:lnTo>
                  <a:cubicBezTo>
                    <a:pt x="2264668" y="305019"/>
                    <a:pt x="2238770" y="330917"/>
                    <a:pt x="2206824" y="330917"/>
                  </a:cubicBezTo>
                  <a:lnTo>
                    <a:pt x="57844" y="330917"/>
                  </a:lnTo>
                  <a:cubicBezTo>
                    <a:pt x="25898" y="330917"/>
                    <a:pt x="0" y="305019"/>
                    <a:pt x="0" y="273073"/>
                  </a:cubicBezTo>
                  <a:lnTo>
                    <a:pt x="0" y="57844"/>
                  </a:lnTo>
                  <a:cubicBezTo>
                    <a:pt x="0" y="25898"/>
                    <a:pt x="25898" y="0"/>
                    <a:pt x="57844" y="0"/>
                  </a:cubicBezTo>
                  <a:close/>
                </a:path>
              </a:pathLst>
            </a:custGeom>
            <a:solidFill>
              <a:srgbClr val="9C52CF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2264668" cy="3785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649382" y="2347538"/>
            <a:ext cx="2693054" cy="2693054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52C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6661343" y="3342760"/>
            <a:ext cx="5074555" cy="625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17"/>
              </a:lnSpc>
            </a:pPr>
            <a:r>
              <a:rPr lang="en-US" sz="3512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Complication</a:t>
            </a:r>
          </a:p>
        </p:txBody>
      </p:sp>
      <p:sp>
        <p:nvSpPr>
          <p:cNvPr id="11" name="Freeform 11"/>
          <p:cNvSpPr/>
          <p:nvPr/>
        </p:nvSpPr>
        <p:spPr>
          <a:xfrm>
            <a:off x="5679559" y="3465908"/>
            <a:ext cx="648409" cy="456316"/>
          </a:xfrm>
          <a:custGeom>
            <a:avLst/>
            <a:gdLst/>
            <a:ahLst/>
            <a:cxnLst/>
            <a:rect l="l" t="t" r="r" b="b"/>
            <a:pathLst>
              <a:path w="648409" h="456316">
                <a:moveTo>
                  <a:pt x="0" y="0"/>
                </a:moveTo>
                <a:lnTo>
                  <a:pt x="648409" y="0"/>
                </a:lnTo>
                <a:lnTo>
                  <a:pt x="648409" y="456315"/>
                </a:lnTo>
                <a:lnTo>
                  <a:pt x="0" y="4563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2649382" y="4609184"/>
            <a:ext cx="12945564" cy="432101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8"/>
              </a:lnSpc>
            </a:pPr>
            <a:endParaRPr dirty="0"/>
          </a:p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This section contains the conflicts or problems experienced by the characters in the story. This conflict is what makes the story interesting.</a:t>
            </a:r>
          </a:p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Example: “One day, the fisherman broke his promise to his wife, and the secret was revealed.”</a:t>
            </a:r>
          </a:p>
          <a:p>
            <a:pPr algn="l">
              <a:lnSpc>
                <a:spcPts val="4908"/>
              </a:lnSpc>
            </a:pPr>
            <a:endParaRPr lang="en-US" sz="3506" dirty="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4" name="Group 4"/>
          <p:cNvGrpSpPr/>
          <p:nvPr/>
        </p:nvGrpSpPr>
        <p:grpSpPr>
          <a:xfrm>
            <a:off x="4318713" y="3136690"/>
            <a:ext cx="7628929" cy="1114751"/>
            <a:chOff x="0" y="0"/>
            <a:chExt cx="2264668" cy="33091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64668" cy="330917"/>
            </a:xfrm>
            <a:custGeom>
              <a:avLst/>
              <a:gdLst/>
              <a:ahLst/>
              <a:cxnLst/>
              <a:rect l="l" t="t" r="r" b="b"/>
              <a:pathLst>
                <a:path w="2264668" h="330917">
                  <a:moveTo>
                    <a:pt x="57844" y="0"/>
                  </a:moveTo>
                  <a:lnTo>
                    <a:pt x="2206824" y="0"/>
                  </a:lnTo>
                  <a:cubicBezTo>
                    <a:pt x="2238770" y="0"/>
                    <a:pt x="2264668" y="25898"/>
                    <a:pt x="2264668" y="57844"/>
                  </a:cubicBezTo>
                  <a:lnTo>
                    <a:pt x="2264668" y="273073"/>
                  </a:lnTo>
                  <a:cubicBezTo>
                    <a:pt x="2264668" y="305019"/>
                    <a:pt x="2238770" y="330917"/>
                    <a:pt x="2206824" y="330917"/>
                  </a:cubicBezTo>
                  <a:lnTo>
                    <a:pt x="57844" y="330917"/>
                  </a:lnTo>
                  <a:cubicBezTo>
                    <a:pt x="25898" y="330917"/>
                    <a:pt x="0" y="305019"/>
                    <a:pt x="0" y="273073"/>
                  </a:cubicBezTo>
                  <a:lnTo>
                    <a:pt x="0" y="57844"/>
                  </a:lnTo>
                  <a:cubicBezTo>
                    <a:pt x="0" y="25898"/>
                    <a:pt x="25898" y="0"/>
                    <a:pt x="57844" y="0"/>
                  </a:cubicBezTo>
                  <a:close/>
                </a:path>
              </a:pathLst>
            </a:custGeom>
            <a:solidFill>
              <a:srgbClr val="9C52CF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2264668" cy="3785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649382" y="2347538"/>
            <a:ext cx="2693054" cy="2693054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52C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5679559" y="3465908"/>
            <a:ext cx="648409" cy="456316"/>
          </a:xfrm>
          <a:custGeom>
            <a:avLst/>
            <a:gdLst/>
            <a:ahLst/>
            <a:cxnLst/>
            <a:rect l="l" t="t" r="r" b="b"/>
            <a:pathLst>
              <a:path w="648409" h="456316">
                <a:moveTo>
                  <a:pt x="0" y="0"/>
                </a:moveTo>
                <a:lnTo>
                  <a:pt x="648409" y="0"/>
                </a:lnTo>
                <a:lnTo>
                  <a:pt x="648409" y="456315"/>
                </a:lnTo>
                <a:lnTo>
                  <a:pt x="0" y="4563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661343" y="3342760"/>
            <a:ext cx="5074555" cy="625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17"/>
              </a:lnSpc>
            </a:pPr>
            <a:r>
              <a:rPr lang="en-US" sz="3512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Resolution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725839" y="5067300"/>
            <a:ext cx="12945564" cy="370188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8"/>
              </a:lnSpc>
            </a:pPr>
            <a:endParaRPr dirty="0"/>
          </a:p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This section explains how the problem is resolved, either with a happy ending or a sad ending.</a:t>
            </a:r>
          </a:p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Example: “The wife and son disappeared, and the village turned into Lake Toba.”</a:t>
            </a:r>
          </a:p>
          <a:p>
            <a:pPr algn="l">
              <a:lnSpc>
                <a:spcPts val="4908"/>
              </a:lnSpc>
            </a:pPr>
            <a:endParaRPr lang="en-US" sz="3506" dirty="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DE59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0" y="-4000500"/>
            <a:ext cx="18288000" cy="18288000"/>
          </a:xfrm>
          <a:custGeom>
            <a:avLst/>
            <a:gdLst/>
            <a:ahLst/>
            <a:cxnLst/>
            <a:rect l="l" t="t" r="r" b="b"/>
            <a:pathLst>
              <a:path w="18288000" h="18288000">
                <a:moveTo>
                  <a:pt x="0" y="0"/>
                </a:moveTo>
                <a:lnTo>
                  <a:pt x="18288000" y="0"/>
                </a:lnTo>
                <a:lnTo>
                  <a:pt x="18288000" y="18288000"/>
                </a:lnTo>
                <a:lnTo>
                  <a:pt x="0" y="18288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3" name="Freeform 3"/>
          <p:cNvSpPr/>
          <p:nvPr/>
        </p:nvSpPr>
        <p:spPr>
          <a:xfrm>
            <a:off x="1610811" y="609890"/>
            <a:ext cx="15066377" cy="9067220"/>
          </a:xfrm>
          <a:custGeom>
            <a:avLst/>
            <a:gdLst/>
            <a:ahLst/>
            <a:cxnLst/>
            <a:rect l="l" t="t" r="r" b="b"/>
            <a:pathLst>
              <a:path w="15066377" h="9067220">
                <a:moveTo>
                  <a:pt x="0" y="0"/>
                </a:moveTo>
                <a:lnTo>
                  <a:pt x="15066378" y="0"/>
                </a:lnTo>
                <a:lnTo>
                  <a:pt x="15066378" y="9067220"/>
                </a:lnTo>
                <a:lnTo>
                  <a:pt x="0" y="906722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  <a:ln w="85725" cap="rnd">
            <a:solidFill>
              <a:srgbClr val="000000"/>
            </a:solidFill>
            <a:prstDash val="solid"/>
            <a:round/>
          </a:ln>
        </p:spPr>
      </p:sp>
      <p:grpSp>
        <p:nvGrpSpPr>
          <p:cNvPr id="4" name="Group 4"/>
          <p:cNvGrpSpPr/>
          <p:nvPr/>
        </p:nvGrpSpPr>
        <p:grpSpPr>
          <a:xfrm>
            <a:off x="4318713" y="3136690"/>
            <a:ext cx="7628929" cy="1114751"/>
            <a:chOff x="0" y="0"/>
            <a:chExt cx="2264668" cy="330917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2264668" cy="330917"/>
            </a:xfrm>
            <a:custGeom>
              <a:avLst/>
              <a:gdLst/>
              <a:ahLst/>
              <a:cxnLst/>
              <a:rect l="l" t="t" r="r" b="b"/>
              <a:pathLst>
                <a:path w="2264668" h="330917">
                  <a:moveTo>
                    <a:pt x="57844" y="0"/>
                  </a:moveTo>
                  <a:lnTo>
                    <a:pt x="2206824" y="0"/>
                  </a:lnTo>
                  <a:cubicBezTo>
                    <a:pt x="2238770" y="0"/>
                    <a:pt x="2264668" y="25898"/>
                    <a:pt x="2264668" y="57844"/>
                  </a:cubicBezTo>
                  <a:lnTo>
                    <a:pt x="2264668" y="273073"/>
                  </a:lnTo>
                  <a:cubicBezTo>
                    <a:pt x="2264668" y="305019"/>
                    <a:pt x="2238770" y="330917"/>
                    <a:pt x="2206824" y="330917"/>
                  </a:cubicBezTo>
                  <a:lnTo>
                    <a:pt x="57844" y="330917"/>
                  </a:lnTo>
                  <a:cubicBezTo>
                    <a:pt x="25898" y="330917"/>
                    <a:pt x="0" y="305019"/>
                    <a:pt x="0" y="273073"/>
                  </a:cubicBezTo>
                  <a:lnTo>
                    <a:pt x="0" y="57844"/>
                  </a:lnTo>
                  <a:cubicBezTo>
                    <a:pt x="0" y="25898"/>
                    <a:pt x="25898" y="0"/>
                    <a:pt x="57844" y="0"/>
                  </a:cubicBezTo>
                  <a:close/>
                </a:path>
              </a:pathLst>
            </a:custGeom>
            <a:solidFill>
              <a:srgbClr val="9C52CF"/>
            </a:solidFill>
            <a:ln w="95250" cap="rnd">
              <a:solidFill>
                <a:srgbClr val="000000"/>
              </a:solidFill>
              <a:prstDash val="solid"/>
              <a:round/>
            </a:ln>
          </p:spPr>
        </p:sp>
        <p:sp>
          <p:nvSpPr>
            <p:cNvPr id="6" name="TextBox 6"/>
            <p:cNvSpPr txBox="1"/>
            <p:nvPr/>
          </p:nvSpPr>
          <p:spPr>
            <a:xfrm>
              <a:off x="0" y="-47625"/>
              <a:ext cx="2264668" cy="378542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7" name="Group 7"/>
          <p:cNvGrpSpPr/>
          <p:nvPr/>
        </p:nvGrpSpPr>
        <p:grpSpPr>
          <a:xfrm>
            <a:off x="2649382" y="2347538"/>
            <a:ext cx="2693054" cy="2693054"/>
            <a:chOff x="0" y="0"/>
            <a:chExt cx="812800" cy="812800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9C52CF"/>
            </a:solidFill>
            <a:ln w="95250" cap="sq">
              <a:solidFill>
                <a:srgbClr val="000000"/>
              </a:solidFill>
              <a:prstDash val="solid"/>
              <a:miter/>
            </a:ln>
          </p:spPr>
        </p:sp>
        <p:sp>
          <p:nvSpPr>
            <p:cNvPr id="9" name="TextBox 9"/>
            <p:cNvSpPr txBox="1"/>
            <p:nvPr/>
          </p:nvSpPr>
          <p:spPr>
            <a:xfrm>
              <a:off x="76200" y="28575"/>
              <a:ext cx="660400" cy="70802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sp>
        <p:nvSpPr>
          <p:cNvPr id="10" name="Freeform 10"/>
          <p:cNvSpPr/>
          <p:nvPr/>
        </p:nvSpPr>
        <p:spPr>
          <a:xfrm>
            <a:off x="5679559" y="3465908"/>
            <a:ext cx="648409" cy="456316"/>
          </a:xfrm>
          <a:custGeom>
            <a:avLst/>
            <a:gdLst/>
            <a:ahLst/>
            <a:cxnLst/>
            <a:rect l="l" t="t" r="r" b="b"/>
            <a:pathLst>
              <a:path w="648409" h="456316">
                <a:moveTo>
                  <a:pt x="0" y="0"/>
                </a:moveTo>
                <a:lnTo>
                  <a:pt x="648409" y="0"/>
                </a:lnTo>
                <a:lnTo>
                  <a:pt x="648409" y="456315"/>
                </a:lnTo>
                <a:lnTo>
                  <a:pt x="0" y="456315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6661343" y="3342760"/>
            <a:ext cx="5074555" cy="62515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17"/>
              </a:lnSpc>
            </a:pPr>
            <a:r>
              <a:rPr lang="en-US" sz="3512" b="1">
                <a:solidFill>
                  <a:srgbClr val="FFFFFF"/>
                </a:solidFill>
                <a:latin typeface="Hagrid Text Bold"/>
                <a:ea typeface="Hagrid Text Bold"/>
                <a:cs typeface="Hagrid Text Bold"/>
                <a:sym typeface="Hagrid Text Bold"/>
              </a:rPr>
              <a:t>Conclusion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2671218" y="5067300"/>
            <a:ext cx="12945564" cy="3082763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 </a:t>
            </a:r>
          </a:p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Contains a moral message or reflection on the story.</a:t>
            </a:r>
          </a:p>
          <a:p>
            <a:pPr algn="l">
              <a:lnSpc>
                <a:spcPts val="4908"/>
              </a:lnSpc>
            </a:pPr>
            <a:r>
              <a:rPr lang="en-US" sz="3506" dirty="0">
                <a:solidFill>
                  <a:srgbClr val="000000"/>
                </a:solidFill>
                <a:latin typeface="Hagrid Text"/>
                <a:ea typeface="Hagrid Text"/>
                <a:cs typeface="Hagrid Text"/>
                <a:sym typeface="Hagrid Text"/>
              </a:rPr>
              <a:t>Example: “This story teaches us to always keep our promises.”</a:t>
            </a:r>
          </a:p>
          <a:p>
            <a:pPr algn="l">
              <a:lnSpc>
                <a:spcPts val="4908"/>
              </a:lnSpc>
            </a:pPr>
            <a:endParaRPr lang="en-US" sz="3506" dirty="0">
              <a:solidFill>
                <a:srgbClr val="000000"/>
              </a:solidFill>
              <a:latin typeface="Hagrid Text"/>
              <a:ea typeface="Hagrid Text"/>
              <a:cs typeface="Hagrid Text"/>
              <a:sym typeface="Hagrid Text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157</TotalTime>
  <Words>515</Words>
  <Application>Microsoft Office PowerPoint</Application>
  <PresentationFormat>Custom</PresentationFormat>
  <Paragraphs>70</Paragraphs>
  <Slides>17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Hagrid Text</vt:lpstr>
      <vt:lpstr>TAN Headline</vt:lpstr>
      <vt:lpstr>Arial</vt:lpstr>
      <vt:lpstr>Hagrid Text Bold</vt:lpstr>
      <vt:lpstr>Calibri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Oranye Warna-Warni Cerah Presentasi tentang Ilmu Komunikasi</dc:title>
  <cp:lastModifiedBy>nilam laili</cp:lastModifiedBy>
  <cp:revision>8</cp:revision>
  <dcterms:created xsi:type="dcterms:W3CDTF">2006-08-16T00:00:00Z</dcterms:created>
  <dcterms:modified xsi:type="dcterms:W3CDTF">2025-05-16T08:11:10Z</dcterms:modified>
  <dc:identifier>DAGeepspx5E</dc:identifier>
</cp:coreProperties>
</file>